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9"/>
  </p:notesMasterIdLst>
  <p:sldIdLst>
    <p:sldId id="256" r:id="rId2"/>
    <p:sldId id="342" r:id="rId3"/>
    <p:sldId id="322" r:id="rId4"/>
    <p:sldId id="372" r:id="rId5"/>
    <p:sldId id="332" r:id="rId6"/>
    <p:sldId id="376" r:id="rId7"/>
    <p:sldId id="343" r:id="rId8"/>
    <p:sldId id="345" r:id="rId9"/>
    <p:sldId id="374" r:id="rId10"/>
    <p:sldId id="375" r:id="rId11"/>
    <p:sldId id="346" r:id="rId12"/>
    <p:sldId id="377" r:id="rId13"/>
    <p:sldId id="358" r:id="rId14"/>
    <p:sldId id="359" r:id="rId15"/>
    <p:sldId id="360" r:id="rId16"/>
    <p:sldId id="361" r:id="rId17"/>
    <p:sldId id="379" r:id="rId18"/>
    <p:sldId id="364" r:id="rId19"/>
    <p:sldId id="365" r:id="rId20"/>
    <p:sldId id="380" r:id="rId21"/>
    <p:sldId id="366" r:id="rId22"/>
    <p:sldId id="368" r:id="rId23"/>
    <p:sldId id="369" r:id="rId24"/>
    <p:sldId id="370" r:id="rId25"/>
    <p:sldId id="381" r:id="rId26"/>
    <p:sldId id="367" r:id="rId27"/>
    <p:sldId id="37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103" autoAdjust="0"/>
  </p:normalViewPr>
  <p:slideViewPr>
    <p:cSldViewPr>
      <p:cViewPr varScale="1">
        <p:scale>
          <a:sx n="51" d="100"/>
          <a:sy n="51" d="100"/>
        </p:scale>
        <p:origin x="6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A4305-2DAC-4278-BD45-DA5CBF79BD59}" type="datetimeFigureOut">
              <a:rPr lang="fr-FR" smtClean="0"/>
              <a:t>11-nov.-2019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CCD1-AD8A-45AB-A58C-44A0DA7AC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8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528-133B-4986-A7F4-681D5B9BA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528-133B-4986-A7F4-681D5B9BA3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528-133B-4986-A7F4-681D5B9BA3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528-133B-4986-A7F4-681D5B9BA3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1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00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6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7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81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9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17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7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3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dssr-osc-ao.org/index.php/etudes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dssr-osc-ao.org/index.php/etudes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dssr-osc-ao.org/index.php/etudes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371600" y="1428736"/>
            <a:ext cx="6400800" cy="1295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BIENVENUE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6" descr="C:\Documents and Settings\ANA VASILACHE\Local Settings\Temporary Internet Files\Content.IE5\I4923J77\MCj0442022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85156"/>
            <a:ext cx="48768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10" y="1412776"/>
            <a:ext cx="6861488" cy="49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44624"/>
              </p:ext>
            </p:extLst>
          </p:nvPr>
        </p:nvGraphicFramePr>
        <p:xfrm>
          <a:off x="251520" y="1484784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Où trouver cet outil 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211" y="2564904"/>
            <a:ext cx="8424936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 outil est disponible sur les sites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ML" sz="28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fr-ML" sz="28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://www.dssr-osc-ao.org/index.php/etudes/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484784"/>
            <a:ext cx="41764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Outil 9 </a:t>
            </a:r>
          </a:p>
          <a:p>
            <a:r>
              <a:rPr lang="fr-FR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L’environnement </a:t>
            </a:r>
            <a:r>
              <a:rPr lang="fr-F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légal favorable</a:t>
            </a:r>
          </a:p>
          <a:p>
            <a:endParaRPr lang="fr-FR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5"/>
          <a:stretch/>
        </p:blipFill>
        <p:spPr>
          <a:xfrm>
            <a:off x="4139952" y="1188389"/>
            <a:ext cx="4901177" cy="56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60595"/>
              </p:ext>
            </p:extLst>
          </p:nvPr>
        </p:nvGraphicFramePr>
        <p:xfrm>
          <a:off x="179512" y="1556793"/>
          <a:ext cx="5616624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Présentation de l’outil</a:t>
                      </a:r>
                      <a:endParaRPr lang="fr-FR" sz="4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8032" y="2492896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ML" sz="4000" b="1" dirty="0">
                <a:solidFill>
                  <a:srgbClr val="FF0000"/>
                </a:solidFill>
              </a:rPr>
              <a:t>«L’environnement légal favorable» </a:t>
            </a:r>
            <a:r>
              <a:rPr lang="fr-ML" sz="4000" b="1" dirty="0"/>
              <a:t>est un document de </a:t>
            </a:r>
            <a:r>
              <a:rPr lang="fr-ML" sz="4000" b="1" dirty="0">
                <a:solidFill>
                  <a:srgbClr val="FF0000"/>
                </a:solidFill>
              </a:rPr>
              <a:t>9 pages </a:t>
            </a:r>
            <a:r>
              <a:rPr lang="fr-ML" sz="4000" b="1" dirty="0"/>
              <a:t>conçu par </a:t>
            </a:r>
            <a:r>
              <a:rPr lang="fr-ML" sz="4000" b="1" dirty="0">
                <a:solidFill>
                  <a:srgbClr val="FF0000"/>
                </a:solidFill>
              </a:rPr>
              <a:t>TCI Université </a:t>
            </a:r>
            <a:r>
              <a:rPr lang="fr-ML" sz="4000" b="1" dirty="0"/>
              <a:t>et fait partie de son jet d’outils sur le Plaidoyer pour </a:t>
            </a:r>
            <a:r>
              <a:rPr lang="fr-ML" sz="4000" b="1" dirty="0">
                <a:solidFill>
                  <a:srgbClr val="FF0000"/>
                </a:solidFill>
              </a:rPr>
              <a:t>la </a:t>
            </a:r>
            <a:r>
              <a:rPr lang="fr-ML" sz="4000" b="1" dirty="0" smtClean="0">
                <a:solidFill>
                  <a:srgbClr val="FF0000"/>
                </a:solidFill>
              </a:rPr>
              <a:t>Santé Sexuelle Reproductive des Jeunes et Adolescents</a:t>
            </a:r>
            <a:r>
              <a:rPr lang="fr-ML" sz="4000" b="1" dirty="0" smtClean="0"/>
              <a:t>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8354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83408"/>
              </p:ext>
            </p:extLst>
          </p:nvPr>
        </p:nvGraphicFramePr>
        <p:xfrm>
          <a:off x="107504" y="1340768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Comment exploiter cet outil?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988840"/>
            <a:ext cx="8783960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gestionnaire de programme/projet DSSR peut, dans ses initiatives de plaidoyer en faveur des DSSR :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examiner 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recommandations 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l’intention des </a:t>
            </a: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décideurs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des </a:t>
            </a: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gestionnaires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des </a:t>
            </a: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prestataires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soins et d’autres parties prenantes pour retenir celles qui sont pertinentes pour ses initiatives de </a:t>
            </a:r>
            <a:r>
              <a:rPr lang="fr-M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plaidoyer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examiner et prendre en compte 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l’incidence sur la prestation de services de santé de la reproduction pour chacun des </a:t>
            </a: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domaines 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M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12776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Contenu de l’Outils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2322849"/>
            <a:ext cx="8784976" cy="427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994025" algn="l"/>
              </a:tabLst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sont les </a:t>
            </a:r>
            <a:r>
              <a:rPr lang="fr-M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avantages de </a:t>
            </a:r>
            <a:r>
              <a:rPr lang="fr-ML" sz="2800" b="1" dirty="0"/>
              <a:t>L’environnement légal </a:t>
            </a:r>
            <a:r>
              <a:rPr lang="fr-ML" sz="2800" b="1" dirty="0" smtClean="0"/>
              <a:t>favorable?</a:t>
            </a:r>
            <a:endParaRPr lang="fr-ML" sz="2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endParaRPr lang="fr-FR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la mettre en œuvre </a:t>
            </a:r>
            <a:r>
              <a:rPr lang="fr-M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endParaRPr lang="fr-FR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Quelles données probantes existent</a:t>
            </a:r>
            <a:r>
              <a:rPr lang="fr-M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endParaRPr lang="fr-FR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Conseils </a:t>
            </a:r>
            <a:r>
              <a:rPr lang="fr-M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utiles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endParaRPr lang="fr-FR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r>
              <a:rPr lang="fr-M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Défis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endParaRPr lang="fr-FR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Outils liés à cette </a:t>
            </a:r>
            <a:r>
              <a:rPr lang="fr-M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endParaRPr lang="fr-FR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94025" algn="l"/>
              </a:tabLst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 pays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Où trouver cet outil 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6874" y="2492896"/>
            <a:ext cx="756084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 outil est disponible sur les sites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ML" sz="28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fr-ML" sz="28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://www.dssr-osc-ao.org/index.php/etudes/</a:t>
            </a:r>
            <a:r>
              <a:rPr lang="fr-M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1" y="1253073"/>
            <a:ext cx="48965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Outil 10 </a:t>
            </a:r>
          </a:p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</a:t>
            </a: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Formation sur la Santé Sexuelle et Reproductive des Adolescents et des Jeunes, et l’Offre de Services Adaptés aux Besoins  des Adolescents et des Jeunes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5062" b="3508"/>
          <a:stretch/>
        </p:blipFill>
        <p:spPr>
          <a:xfrm>
            <a:off x="4788024" y="1196752"/>
            <a:ext cx="3960440" cy="56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2" y="1412777"/>
          <a:ext cx="5616624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Présentation de l’outil</a:t>
                      </a:r>
                      <a:endParaRPr lang="fr-FR" sz="4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242088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ML" sz="3600" dirty="0"/>
              <a:t>Le </a:t>
            </a:r>
            <a:r>
              <a:rPr lang="fr-ML" sz="3600" b="1" dirty="0">
                <a:solidFill>
                  <a:srgbClr val="FF0000"/>
                </a:solidFill>
              </a:rPr>
              <a:t>« Manuel de Formation sur la Santé Sexuelle et Reproductive des Adolescents et des Jeunes, et l’Offre de Services Adaptés aux Besoins des Adolescents et des Jeunes »</a:t>
            </a:r>
            <a:r>
              <a:rPr lang="fr-ML" sz="3600" dirty="0">
                <a:solidFill>
                  <a:srgbClr val="FF0000"/>
                </a:solidFill>
              </a:rPr>
              <a:t> </a:t>
            </a:r>
            <a:r>
              <a:rPr lang="fr-ML" sz="3600" dirty="0"/>
              <a:t>est un document de </a:t>
            </a:r>
            <a:r>
              <a:rPr lang="fr-ML" sz="3600" dirty="0">
                <a:solidFill>
                  <a:srgbClr val="FF0000"/>
                </a:solidFill>
              </a:rPr>
              <a:t>178 pages </a:t>
            </a:r>
            <a:r>
              <a:rPr lang="fr-ML" sz="3600" dirty="0"/>
              <a:t>conçu par </a:t>
            </a:r>
            <a:r>
              <a:rPr lang="fr-ML" sz="3600" b="1" dirty="0" err="1">
                <a:solidFill>
                  <a:srgbClr val="FF0000"/>
                </a:solidFill>
              </a:rPr>
              <a:t>Engender-Health</a:t>
            </a:r>
            <a:r>
              <a:rPr lang="fr-ML" sz="3600" dirty="0"/>
              <a:t> dans le cadre du </a:t>
            </a:r>
            <a:r>
              <a:rPr lang="fr-ML" sz="3600" dirty="0">
                <a:solidFill>
                  <a:srgbClr val="FF0000"/>
                </a:solidFill>
              </a:rPr>
              <a:t>Projet Agir pour la Planification Familiale </a:t>
            </a:r>
            <a:r>
              <a:rPr lang="fr-ML" sz="3600" dirty="0"/>
              <a:t>(Agir PF).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47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Comment exploiter cet outil?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837" y="2420888"/>
            <a:ext cx="871264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ML" sz="3200" b="1" dirty="0"/>
              <a:t>Le </a:t>
            </a:r>
            <a:r>
              <a:rPr lang="fr-ML" sz="3200" b="1" dirty="0">
                <a:solidFill>
                  <a:srgbClr val="FF0000"/>
                </a:solidFill>
              </a:rPr>
              <a:t>manuel</a:t>
            </a:r>
            <a:r>
              <a:rPr lang="fr-ML" sz="3200" b="1" dirty="0"/>
              <a:t> comprend des </a:t>
            </a:r>
            <a:r>
              <a:rPr lang="fr-ML" sz="3200" b="1" dirty="0">
                <a:solidFill>
                  <a:srgbClr val="FF0000"/>
                </a:solidFill>
              </a:rPr>
              <a:t>activités de formation </a:t>
            </a:r>
            <a:r>
              <a:rPr lang="fr-ML" sz="3200" b="1" dirty="0"/>
              <a:t>pouvant être facilitées avec le </a:t>
            </a:r>
            <a:r>
              <a:rPr lang="fr-ML" sz="3200" b="1" dirty="0">
                <a:solidFill>
                  <a:srgbClr val="FF0000"/>
                </a:solidFill>
              </a:rPr>
              <a:t>personnel de structures sanitaires</a:t>
            </a:r>
            <a:r>
              <a:rPr lang="fr-ML" sz="3200" b="1" dirty="0"/>
              <a:t> à divers niveaux (par ex., les réceptionnistes ; les prestataires etc.) afin qu’ils développent </a:t>
            </a:r>
            <a:r>
              <a:rPr lang="fr-ML" sz="3200" b="1" dirty="0">
                <a:solidFill>
                  <a:srgbClr val="FF0000"/>
                </a:solidFill>
              </a:rPr>
              <a:t>les compétences </a:t>
            </a:r>
            <a:r>
              <a:rPr lang="fr-ML" sz="3200" b="1" dirty="0"/>
              <a:t>requises pour offrir des services en santé sexuelle et reproductive adaptés aux </a:t>
            </a:r>
            <a:r>
              <a:rPr lang="fr-ML" sz="3200" b="1" dirty="0">
                <a:solidFill>
                  <a:srgbClr val="FF0000"/>
                </a:solidFill>
              </a:rPr>
              <a:t>adolescents</a:t>
            </a:r>
            <a:r>
              <a:rPr lang="fr-ML" sz="3200" b="1" dirty="0"/>
              <a:t> et aux </a:t>
            </a:r>
            <a:r>
              <a:rPr lang="fr-ML" sz="3200" b="1" dirty="0">
                <a:solidFill>
                  <a:srgbClr val="FF0000"/>
                </a:solidFill>
              </a:rPr>
              <a:t>jeunes</a:t>
            </a:r>
            <a:r>
              <a:rPr lang="fr-ML" sz="3200" b="1" dirty="0"/>
              <a:t>. 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2492896"/>
            <a:ext cx="4752528" cy="3456384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fr-FR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Module 4</a:t>
            </a:r>
            <a:r>
              <a:rPr lang="fr-FR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endParaRPr lang="fr-FR" sz="1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fr-F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fr-M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 boîte à outils des champions pour la sensibilisation aux DSSR dans les milieux scolaires et </a:t>
            </a:r>
            <a:r>
              <a:rPr lang="fr-M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extrascolaires</a:t>
            </a:r>
            <a:r>
              <a:rPr lang="fr-F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»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145234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M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BOITE À OUTILS</a:t>
            </a:r>
            <a:r>
              <a: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M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GESTIONNAIRE  DE PROGRAMME DSSR</a:t>
            </a:r>
            <a:endParaRPr lang="fr-ML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 10" descr="Module 4 - La boîte à outils des champions pour la sensibilisation aux DSSR - Microsoft Wor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4735" r="19584" b="3678"/>
          <a:stretch/>
        </p:blipFill>
        <p:spPr>
          <a:xfrm>
            <a:off x="5129921" y="1821676"/>
            <a:ext cx="3817625" cy="487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5062" b="3508"/>
          <a:stretch/>
        </p:blipFill>
        <p:spPr>
          <a:xfrm>
            <a:off x="2532348" y="1197194"/>
            <a:ext cx="4150662" cy="56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12776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Contenu de l’Outils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195" y="2060848"/>
            <a:ext cx="8712968" cy="487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2400" b="1" dirty="0" smtClean="0"/>
              <a:t>Remerciements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2400" b="1" dirty="0"/>
              <a:t>Introduction</a:t>
            </a:r>
            <a:r>
              <a:rPr lang="fr-ML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 1 </a:t>
            </a: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Pré-Test d’Atelier 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Participants, Passage en Revue des Objectifs de l’Atelier, et Identification des Normes Collectives 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Clarification des Valeurs à Propos de la Sexualité des Adolescents et des Jeunes 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L’Importance de Travailler avec les Adolescents et les Jeunes 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Apprentissage sur le Genre 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M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Cercles de la Sexualité 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772816"/>
            <a:ext cx="8424936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 2  </a:t>
            </a:r>
            <a:endParaRPr lang="fr-FR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Récapitulation du Jour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en Avant, Un Pas en Arrière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Études de Cas sur la Santé et les Droits en Matière de Sexualité et de Reproduction 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Santé Adolescente 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9776" y="1556792"/>
            <a:ext cx="8478688" cy="49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 3  </a:t>
            </a:r>
            <a:endParaRPr lang="fr-FR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Récapitulation du Jour 2 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Chronogramme 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en Communication et en Conseil Efficaces 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Préjugés et Jugements Liés aux Comportements Sexuels 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Répondre aux Questions Difficiles 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ML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Contraception  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628800"/>
            <a:ext cx="8568952" cy="509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 4  </a:t>
            </a:r>
            <a:endParaRPr lang="fr-FR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Récapitulation du Jour 3 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Jeux de Rôle sur le Counseling des Clients Jeunes et Adolescents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Bocal de Jeunes 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 5 </a:t>
            </a:r>
            <a:endParaRPr lang="fr-FR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Récapitulation du Jour 4 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Auto-Évaluation et Planification d’Actions 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ML" sz="2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Post-Test</a:t>
            </a:r>
            <a:r>
              <a:rPr lang="fr-M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d’Atelier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8254" r="4018" b="4610"/>
          <a:stretch/>
        </p:blipFill>
        <p:spPr>
          <a:xfrm>
            <a:off x="2272015" y="1196752"/>
            <a:ext cx="4599971" cy="56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Où trouver cet outil 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2420888"/>
            <a:ext cx="8424936" cy="1214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 outil est disponible sur les sites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ML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http://www.dssr-osc-ao.org/index.php/etudes/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9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11" y="1916832"/>
            <a:ext cx="501317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59972"/>
              </p:ext>
            </p:extLst>
          </p:nvPr>
        </p:nvGraphicFramePr>
        <p:xfrm>
          <a:off x="35496" y="3009880"/>
          <a:ext cx="244827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lvl="0"/>
                      <a:r>
                        <a:rPr lang="fr-FR" sz="7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Outils</a:t>
                      </a:r>
                      <a:r>
                        <a:rPr lang="fr-FR" sz="7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fr-FR" sz="44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 9 et 10</a:t>
                      </a:r>
                      <a:endParaRPr lang="fr-FR" sz="4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graphicFrame>
        <p:nvGraphicFramePr>
          <p:cNvPr id="10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74005"/>
              </p:ext>
            </p:extLst>
          </p:nvPr>
        </p:nvGraphicFramePr>
        <p:xfrm>
          <a:off x="2555776" y="1628800"/>
          <a:ext cx="619268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7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l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méthodes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modernes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contraception :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familiale</a:t>
                      </a:r>
                      <a:endParaRPr lang="fr-FR" sz="4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graphicFrame>
        <p:nvGraphicFramePr>
          <p:cNvPr id="9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16523"/>
              </p:ext>
            </p:extLst>
          </p:nvPr>
        </p:nvGraphicFramePr>
        <p:xfrm>
          <a:off x="2555776" y="3356992"/>
          <a:ext cx="619268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L’environnement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légal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favorable</a:t>
                      </a:r>
                      <a:endParaRPr lang="fr-FR" sz="4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graphicFrame>
        <p:nvGraphicFramePr>
          <p:cNvPr id="11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61384"/>
              </p:ext>
            </p:extLst>
          </p:nvPr>
        </p:nvGraphicFramePr>
        <p:xfrm>
          <a:off x="2555776" y="4365104"/>
          <a:ext cx="61926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 de Formation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Santé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Sexuelle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Reproductive des Adolescents et des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Jeunes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l’Offre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Services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Adaptés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Besoins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des Adolescents et des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Jeunes</a:t>
                      </a:r>
                      <a:endParaRPr lang="fr-FR" sz="4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681" y="1364570"/>
            <a:ext cx="8527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Outil 8  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 modernes </a:t>
            </a:r>
            <a:r>
              <a:rPr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contraception : planification familiale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"/>
          <a:stretch/>
        </p:blipFill>
        <p:spPr>
          <a:xfrm>
            <a:off x="1331641" y="2273625"/>
            <a:ext cx="6552728" cy="4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71531"/>
              </p:ext>
            </p:extLst>
          </p:nvPr>
        </p:nvGraphicFramePr>
        <p:xfrm>
          <a:off x="179512" y="1412777"/>
          <a:ext cx="5616624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Présentation de l’outil</a:t>
                      </a:r>
                      <a:endParaRPr lang="fr-FR" sz="4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2132856"/>
            <a:ext cx="8856984" cy="478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3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ML" sz="31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méthodes modernes de contraception : planification familiale</a:t>
            </a:r>
            <a:r>
              <a:rPr lang="fr-ML" sz="3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fr-ML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 document de </a:t>
            </a:r>
            <a:r>
              <a:rPr lang="fr-ML" sz="3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pages</a:t>
            </a:r>
            <a:r>
              <a:rPr lang="fr-ML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conçu par </a:t>
            </a:r>
            <a:r>
              <a:rPr lang="fr-ML" sz="3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Intra-Heath International au Sénégal,</a:t>
            </a:r>
            <a:r>
              <a:rPr lang="fr-ML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collaboration avec </a:t>
            </a:r>
            <a:r>
              <a:rPr lang="fr-ML" sz="3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autres organisations</a:t>
            </a:r>
            <a:r>
              <a:rPr lang="fr-ML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compris le </a:t>
            </a:r>
            <a:r>
              <a:rPr lang="fr-ML" sz="3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Ministère de la Santé et de l’Action sociale. </a:t>
            </a:r>
            <a:endParaRPr lang="fr-ML" sz="31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3100" b="1" dirty="0"/>
              <a:t>Il permet de conduire des </a:t>
            </a:r>
            <a:r>
              <a:rPr lang="fr-ML" sz="3100" b="1" dirty="0">
                <a:solidFill>
                  <a:srgbClr val="FF0000"/>
                </a:solidFill>
              </a:rPr>
              <a:t>séances sensibilisation</a:t>
            </a:r>
            <a:r>
              <a:rPr lang="fr-ML" sz="3100" b="1" dirty="0"/>
              <a:t> avec les clients pour les aider à prendre une décision éclairée et volontaire concernant </a:t>
            </a:r>
            <a:r>
              <a:rPr lang="fr-ML" sz="3100" b="1" dirty="0">
                <a:solidFill>
                  <a:srgbClr val="FF0000"/>
                </a:solidFill>
              </a:rPr>
              <a:t>la planification familiale</a:t>
            </a:r>
            <a:r>
              <a:rPr lang="fr-ML" sz="3100" b="1" dirty="0" smtClean="0">
                <a:solidFill>
                  <a:srgbClr val="FF0000"/>
                </a:solidFill>
              </a:rPr>
              <a:t>.</a:t>
            </a:r>
            <a:endParaRPr lang="fr-FR" sz="3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0952" y="273702"/>
            <a:ext cx="5393454" cy="7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31732"/>
              </p:ext>
            </p:extLst>
          </p:nvPr>
        </p:nvGraphicFramePr>
        <p:xfrm>
          <a:off x="179512" y="1340768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Comment exploiter cet outil?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988840"/>
            <a:ext cx="9036496" cy="488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méthode de sensibilisation sur la planification familiale est présentée sur une feuille en recto-verso :</a:t>
            </a:r>
            <a:endParaRPr lang="fr-FR" sz="2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page recto orientée vers le client, contient des images et des points clés à retenir.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page verso orientée vers la personne qui conduit la séance de sensibilisation contient les points importants à aborder pendant les échanges avec le client.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méthode de planification familiale est abordée en 5 points essentiels :</a:t>
            </a:r>
            <a:endParaRPr lang="fr-FR" sz="2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brève introduction à la méthode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L’utilisation de la méthode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avantages de la méthode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limites de la méthode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M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effets indésirables chez certaines femmes</a:t>
            </a:r>
            <a:endParaRPr lang="fr-FR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="" xmlns:a16="http://schemas.microsoft.com/office/drawing/2014/main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97974"/>
              </p:ext>
            </p:extLst>
          </p:nvPr>
        </p:nvGraphicFramePr>
        <p:xfrm>
          <a:off x="179512" y="1340768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Contenu de l’Outils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988840"/>
            <a:ext cx="4572000" cy="496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support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pilule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injectables </a:t>
            </a:r>
            <a:r>
              <a:rPr lang="fr-ML" sz="27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dépo-provéra</a:t>
            </a: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ML" sz="27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Sanaya</a:t>
            </a: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ML" sz="27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implants : </a:t>
            </a:r>
            <a:r>
              <a:rPr lang="fr-ML" sz="27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Jadelle</a:t>
            </a: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ML" sz="27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implanon</a:t>
            </a: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NXT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Dispositif Intra Utérin (DIU)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Anneau Vaginal à Progestérone (AVP)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préservatif féminin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préservatif </a:t>
            </a:r>
            <a:r>
              <a:rPr lang="fr-ML" sz="27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masculin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008" y="2078679"/>
            <a:ext cx="4464496" cy="4518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ML" sz="27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MAMA</a:t>
            </a: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La Méthode de l’Aménorrhée et de l’Allaitement Maternel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méthode des jours fixes ou le collier du cycle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Méthode d’auto observation (MAO)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méthodes chirurgicales</a:t>
            </a:r>
            <a:endParaRPr lang="fr-FR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fr-ML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contraception d’urgence (CU)</a:t>
            </a:r>
            <a:endParaRPr lang="fr-F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48461" cy="49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539</Words>
  <Application>Microsoft Office PowerPoint</Application>
  <PresentationFormat>Affichage à l'écran (4:3)</PresentationFormat>
  <Paragraphs>113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Showcard Gothic</vt:lpstr>
      <vt:lpstr>Symbol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Sory Ibrahima MONEKATA</dc:creator>
  <cp:lastModifiedBy>Santos</cp:lastModifiedBy>
  <cp:revision>157</cp:revision>
  <dcterms:created xsi:type="dcterms:W3CDTF">2019-09-21T10:35:26Z</dcterms:created>
  <dcterms:modified xsi:type="dcterms:W3CDTF">2019-11-11T11:07:37Z</dcterms:modified>
</cp:coreProperties>
</file>