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5"/>
  </p:notesMasterIdLst>
  <p:sldIdLst>
    <p:sldId id="256" r:id="rId2"/>
    <p:sldId id="342" r:id="rId3"/>
    <p:sldId id="322" r:id="rId4"/>
    <p:sldId id="368" r:id="rId5"/>
    <p:sldId id="332" r:id="rId6"/>
    <p:sldId id="369" r:id="rId7"/>
    <p:sldId id="343" r:id="rId8"/>
    <p:sldId id="345" r:id="rId9"/>
    <p:sldId id="346" r:id="rId10"/>
    <p:sldId id="370" r:id="rId11"/>
    <p:sldId id="358" r:id="rId12"/>
    <p:sldId id="371" r:id="rId13"/>
    <p:sldId id="359" r:id="rId14"/>
    <p:sldId id="360" r:id="rId15"/>
    <p:sldId id="361" r:id="rId16"/>
    <p:sldId id="372" r:id="rId17"/>
    <p:sldId id="364" r:id="rId18"/>
    <p:sldId id="365" r:id="rId19"/>
    <p:sldId id="374" r:id="rId20"/>
    <p:sldId id="366" r:id="rId21"/>
    <p:sldId id="375" r:id="rId22"/>
    <p:sldId id="367" r:id="rId23"/>
    <p:sldId id="32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4" autoAdjust="0"/>
    <p:restoredTop sz="94103" autoAdjust="0"/>
  </p:normalViewPr>
  <p:slideViewPr>
    <p:cSldViewPr>
      <p:cViewPr varScale="1">
        <p:scale>
          <a:sx n="51" d="100"/>
          <a:sy n="51" d="100"/>
        </p:scale>
        <p:origin x="7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A4305-2DAC-4278-BD45-DA5CBF79BD59}" type="datetimeFigureOut">
              <a:rPr lang="fr-FR" smtClean="0"/>
              <a:t>11-nov.-2019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5CCD1-AD8A-45AB-A58C-44A0DA7AC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38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528-133B-4986-A7F4-681D5B9BA3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2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5CCD1-AD8A-45AB-A58C-44A0DA7AC43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8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1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00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63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7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81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91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79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17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7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538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1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3A859-C551-474D-AB37-89C3EE1DCF67}" type="datetimeFigureOut">
              <a:rPr lang="fr-FR" smtClean="0"/>
              <a:t>11-nov.-2019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F9EB-B919-4DEB-9F94-CCE31F05ADC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00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://www.dssr-osc-ao.org/index.php/etudes/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1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1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://www.dssr-osc-ao.org/index.php/etudes/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hyperlink" Target="http://www.dssr-osc-ao.org/index.php/etudes/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371600" y="1428736"/>
            <a:ext cx="6400800" cy="12954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BIENVENUE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Picture 6" descr="C:\Documents and Settings\ANA VASILACHE\Local Settings\Temporary Internet Files\Content.IE5\I4923J77\MCj0442022000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85156"/>
            <a:ext cx="4876800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4" y="2276872"/>
            <a:ext cx="31683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Outil 6 </a:t>
            </a:r>
          </a:p>
          <a:p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Boite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images santé de la reproduction</a:t>
            </a:r>
            <a:endParaRPr lang="fr-F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"/>
          <a:stretch/>
        </p:blipFill>
        <p:spPr>
          <a:xfrm>
            <a:off x="3083837" y="1628800"/>
            <a:ext cx="597588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106631"/>
              </p:ext>
            </p:extLst>
          </p:nvPr>
        </p:nvGraphicFramePr>
        <p:xfrm>
          <a:off x="107504" y="1340768"/>
          <a:ext cx="5616624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Présentation de l’outil</a:t>
                      </a:r>
                      <a:endParaRPr lang="fr-FR" sz="4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2117606"/>
            <a:ext cx="9144000" cy="4839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ML" sz="2800" b="1" dirty="0">
                <a:solidFill>
                  <a:srgbClr val="FF0000"/>
                </a:solidFill>
              </a:rPr>
              <a:t>La « Boite à images santé de la reproduction» </a:t>
            </a:r>
            <a:r>
              <a:rPr lang="fr-ML" sz="2800" b="1" dirty="0"/>
              <a:t>est un document de </a:t>
            </a:r>
            <a:r>
              <a:rPr lang="fr-ML" sz="2800" b="1" dirty="0">
                <a:solidFill>
                  <a:srgbClr val="FF0000"/>
                </a:solidFill>
              </a:rPr>
              <a:t>20 pages </a:t>
            </a:r>
            <a:r>
              <a:rPr lang="fr-ML" sz="2800" b="1" dirty="0"/>
              <a:t>conçu dans le cadre du </a:t>
            </a:r>
            <a:r>
              <a:rPr lang="fr-ML" sz="2800" b="1" dirty="0">
                <a:solidFill>
                  <a:srgbClr val="FF0000"/>
                </a:solidFill>
              </a:rPr>
              <a:t>Projet SWDD Mali </a:t>
            </a:r>
            <a:r>
              <a:rPr lang="fr-ML" sz="2800" b="1" dirty="0"/>
              <a:t>pour l’usage des mentors dans les espaces surs. </a:t>
            </a:r>
            <a:endParaRPr lang="fr-ML" sz="2800" b="1" dirty="0" smtClean="0"/>
          </a:p>
          <a:p>
            <a:pPr algn="just"/>
            <a:endParaRPr lang="fr-ML" sz="1050" b="1" dirty="0" smtClean="0"/>
          </a:p>
          <a:p>
            <a:pPr algn="just"/>
            <a:r>
              <a:rPr lang="fr-ML" sz="2800" b="1" dirty="0" smtClean="0"/>
              <a:t>Elle </a:t>
            </a:r>
            <a:r>
              <a:rPr lang="fr-ML" sz="2800" b="1" dirty="0"/>
              <a:t>permet de conduire des séances de communication sur le </a:t>
            </a:r>
            <a:r>
              <a:rPr lang="fr-ML" sz="2800" b="1" dirty="0">
                <a:solidFill>
                  <a:srgbClr val="FF0000"/>
                </a:solidFill>
              </a:rPr>
              <a:t>changement de comportement </a:t>
            </a:r>
            <a:r>
              <a:rPr lang="fr-ML" sz="2800" b="1" dirty="0"/>
              <a:t>dans les espaces sûrs avec </a:t>
            </a:r>
            <a:r>
              <a:rPr lang="fr-ML" sz="2800" b="1" dirty="0">
                <a:solidFill>
                  <a:srgbClr val="FF0000"/>
                </a:solidFill>
              </a:rPr>
              <a:t>les jeunes filles de 9 à 19 </a:t>
            </a:r>
            <a:r>
              <a:rPr lang="fr-ML" sz="2800" b="1" dirty="0"/>
              <a:t>ans en matière de santé de la reproduction.  </a:t>
            </a:r>
            <a:endParaRPr lang="fr-ML" sz="2800" b="1" dirty="0" smtClean="0"/>
          </a:p>
          <a:p>
            <a:pPr algn="just"/>
            <a:endParaRPr lang="fr-ML" sz="1050" b="1" dirty="0" smtClean="0"/>
          </a:p>
          <a:p>
            <a:pPr algn="just"/>
            <a:r>
              <a:rPr lang="fr-ML" sz="2800" b="1" dirty="0" smtClean="0"/>
              <a:t>Elle </a:t>
            </a:r>
            <a:r>
              <a:rPr lang="fr-ML" sz="2800" b="1" dirty="0"/>
              <a:t>traite des images relatives à: </a:t>
            </a:r>
            <a:endParaRPr lang="fr-FR" sz="2800" b="1" dirty="0"/>
          </a:p>
          <a:p>
            <a:pPr lvl="0" algn="just"/>
            <a:r>
              <a:rPr lang="fr-ML" sz="2800" b="1" dirty="0">
                <a:solidFill>
                  <a:srgbClr val="FF0000"/>
                </a:solidFill>
              </a:rPr>
              <a:t>La reproduction : </a:t>
            </a:r>
            <a:r>
              <a:rPr lang="fr-ML" sz="2800" b="1" dirty="0"/>
              <a:t>Appareils génitaux et leur fonction </a:t>
            </a:r>
            <a:endParaRPr lang="fr-FR" sz="2800" b="1" dirty="0"/>
          </a:p>
          <a:p>
            <a:pPr lvl="0" algn="just"/>
            <a:r>
              <a:rPr lang="fr-ML" sz="2800" b="1" dirty="0">
                <a:solidFill>
                  <a:srgbClr val="FF0000"/>
                </a:solidFill>
              </a:rPr>
              <a:t>La contraception : </a:t>
            </a:r>
            <a:r>
              <a:rPr lang="fr-ML" sz="2800" b="1" dirty="0"/>
              <a:t>les différentes méthodes de PF.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8354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"/>
          <a:stretch/>
        </p:blipFill>
        <p:spPr>
          <a:xfrm>
            <a:off x="1232145" y="1196116"/>
            <a:ext cx="6679710" cy="54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49694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Comment exploiter cet outil?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9512" y="2348880"/>
            <a:ext cx="8712968" cy="394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ML" sz="4000" b="1" dirty="0" smtClean="0"/>
              <a:t>des </a:t>
            </a:r>
            <a:r>
              <a:rPr lang="fr-ML" sz="4000" b="1" dirty="0"/>
              <a:t>mentors ou pairs éducateurs jeunes peuvent être formés à son </a:t>
            </a:r>
            <a:r>
              <a:rPr lang="fr-ML" sz="4000" b="1" dirty="0" smtClean="0"/>
              <a:t>utilisation.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FR" sz="1100" b="1" dirty="0"/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ML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mise en œuvre d’un </a:t>
            </a:r>
            <a:r>
              <a:rPr lang="fr-M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ou projet </a:t>
            </a:r>
            <a:r>
              <a:rPr lang="fr-ML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DSSR</a:t>
            </a:r>
            <a:r>
              <a:rPr lang="fr-M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ML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412776"/>
          <a:ext cx="532859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Contenu de l’Outils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2204864"/>
            <a:ext cx="87129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La </a:t>
            </a:r>
            <a:r>
              <a:rPr lang="en-US" sz="3200" b="1" dirty="0" smtClean="0">
                <a:solidFill>
                  <a:srgbClr val="FF0000"/>
                </a:solidFill>
              </a:rPr>
              <a:t>reproduction</a:t>
            </a:r>
          </a:p>
          <a:p>
            <a:endParaRPr lang="fr-FR" sz="1100" b="1" dirty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3200" b="1" dirty="0"/>
              <a:t>Organes génitaux externes de la femme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3200" b="1" dirty="0"/>
              <a:t>Organes génitaux </a:t>
            </a:r>
            <a:r>
              <a:rPr lang="fr-FR" sz="3200" b="1" dirty="0" smtClean="0"/>
              <a:t>internes</a:t>
            </a:r>
          </a:p>
          <a:p>
            <a:pPr lvl="0"/>
            <a:endParaRPr lang="fr-FR" sz="1600" b="1" dirty="0" smtClean="0"/>
          </a:p>
          <a:p>
            <a:pPr lvl="0"/>
            <a:endParaRPr lang="fr-FR" sz="700" b="1" dirty="0"/>
          </a:p>
          <a:p>
            <a:r>
              <a:rPr lang="fr-ML" sz="3200" b="1" dirty="0">
                <a:solidFill>
                  <a:srgbClr val="FF0000"/>
                </a:solidFill>
              </a:rPr>
              <a:t>Méthodes contraceptives modernes disponibles au </a:t>
            </a:r>
            <a:r>
              <a:rPr lang="fr-ML" sz="3200" b="1" dirty="0" smtClean="0">
                <a:solidFill>
                  <a:srgbClr val="FF0000"/>
                </a:solidFill>
              </a:rPr>
              <a:t>Mali</a:t>
            </a:r>
          </a:p>
          <a:p>
            <a:endParaRPr lang="fr-FR" sz="1100" b="1" dirty="0" smtClean="0">
              <a:solidFill>
                <a:srgbClr val="FF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3200" b="1" dirty="0" smtClean="0"/>
              <a:t>Méthodes </a:t>
            </a:r>
            <a:r>
              <a:rPr lang="fr-FR" sz="3200" b="1" dirty="0"/>
              <a:t>de courte durée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3200" b="1" dirty="0"/>
              <a:t>Méthodes de longue durée</a:t>
            </a:r>
          </a:p>
        </p:txBody>
      </p:sp>
    </p:spTree>
    <p:extLst>
      <p:ext uri="{BB962C8B-B14F-4D97-AF65-F5344CB8AC3E}">
        <p14:creationId xmlns:p14="http://schemas.microsoft.com/office/powerpoint/2010/main" val="39520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532859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Où trouver cet outil ?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535" y="2564904"/>
            <a:ext cx="8352929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 outil est disponible sur les sites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ML" sz="3200" b="1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fr-ML" sz="32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://www.dssr-osc-ao.org/index.php/etudes/</a:t>
            </a:r>
            <a:r>
              <a:rPr lang="fr-M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496" y="1358766"/>
            <a:ext cx="90364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Outil </a:t>
            </a:r>
            <a:r>
              <a:rPr lang="fr-M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7</a:t>
            </a:r>
            <a:r>
              <a:rPr lang="fr-M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  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Boite </a:t>
            </a:r>
            <a:r>
              <a:rPr lang="fr-F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images sur 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la </a:t>
            </a:r>
            <a:r>
              <a:rPr lang="fr-F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fistule obstétricale 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à </a:t>
            </a:r>
            <a:r>
              <a:rPr lang="fr-F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l’attention 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des </a:t>
            </a:r>
            <a:r>
              <a:rPr lang="fr-F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acteurs </a:t>
            </a:r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communautaires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2016224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512" y="1412777"/>
          <a:ext cx="5616624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Présentation de l’outil</a:t>
                      </a:r>
                      <a:endParaRPr lang="fr-FR" sz="4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51520" y="2276872"/>
            <a:ext cx="8496944" cy="4215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fr-ML" sz="3600" dirty="0"/>
              <a:t>La </a:t>
            </a:r>
            <a:r>
              <a:rPr lang="fr-ML" sz="3600" b="1" dirty="0">
                <a:solidFill>
                  <a:srgbClr val="FF0000"/>
                </a:solidFill>
              </a:rPr>
              <a:t>« Boite à images sur la fistule obstétricale à l’intention des acteurs communautaires »</a:t>
            </a:r>
            <a:r>
              <a:rPr lang="fr-ML" sz="3600" dirty="0"/>
              <a:t> est un document de </a:t>
            </a:r>
            <a:r>
              <a:rPr lang="fr-ML" sz="3600" b="1" dirty="0">
                <a:solidFill>
                  <a:srgbClr val="FF0000"/>
                </a:solidFill>
              </a:rPr>
              <a:t>32 pages </a:t>
            </a:r>
            <a:r>
              <a:rPr lang="fr-ML" sz="3600" dirty="0"/>
              <a:t>conçu dans le cadre du projet </a:t>
            </a:r>
            <a:r>
              <a:rPr lang="fr-ML" sz="3600" dirty="0">
                <a:solidFill>
                  <a:srgbClr val="FF0000"/>
                </a:solidFill>
              </a:rPr>
              <a:t>USAID/</a:t>
            </a:r>
            <a:r>
              <a:rPr lang="fr-ML" sz="3600" b="1" dirty="0" err="1">
                <a:solidFill>
                  <a:srgbClr val="FF0000"/>
                </a:solidFill>
              </a:rPr>
              <a:t>Fistula</a:t>
            </a:r>
            <a:r>
              <a:rPr lang="fr-ML" sz="3600" b="1" dirty="0">
                <a:solidFill>
                  <a:srgbClr val="FF0000"/>
                </a:solidFill>
              </a:rPr>
              <a:t> Mali d’</a:t>
            </a:r>
            <a:r>
              <a:rPr lang="fr-ML" sz="3600" b="1" dirty="0" err="1">
                <a:solidFill>
                  <a:srgbClr val="FF0000"/>
                </a:solidFill>
              </a:rPr>
              <a:t>IntraHealth</a:t>
            </a:r>
            <a:r>
              <a:rPr lang="fr-ML" sz="3600" b="1" dirty="0">
                <a:solidFill>
                  <a:srgbClr val="FF0000"/>
                </a:solidFill>
              </a:rPr>
              <a:t> International: Vision zéro cas</a:t>
            </a:r>
            <a:r>
              <a:rPr lang="fr-ML" sz="3600" dirty="0"/>
              <a:t>, divisé en </a:t>
            </a:r>
            <a:r>
              <a:rPr lang="fr-ML" sz="3600" b="1" dirty="0">
                <a:solidFill>
                  <a:srgbClr val="FF0000"/>
                </a:solidFill>
              </a:rPr>
              <a:t>3 sections</a:t>
            </a:r>
            <a:r>
              <a:rPr lang="fr-ML" sz="3600" dirty="0"/>
              <a:t>. 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1475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49694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Comment exploiter cet outil?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211" y="2420888"/>
            <a:ext cx="8424936" cy="402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M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un </a:t>
            </a:r>
            <a:r>
              <a:rPr lang="fr-ML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fr-M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M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</a:t>
            </a:r>
            <a:r>
              <a:rPr lang="fr-M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 DSSR</a:t>
            </a:r>
            <a:r>
              <a:rPr lang="fr-M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M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</a:t>
            </a:r>
            <a:r>
              <a:rPr lang="fr-ML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prestataires, </a:t>
            </a:r>
            <a:r>
              <a:rPr lang="fr-M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services de santé, des enseignants </a:t>
            </a:r>
            <a:r>
              <a:rPr lang="fr-M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(en particulier ceux chargés des matières comme la biologie dans les écoles second cycles et secondaires)… </a:t>
            </a:r>
            <a:r>
              <a:rPr lang="fr-M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peuvent être formés</a:t>
            </a:r>
            <a:r>
              <a:rPr lang="fr-M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son utilisation, puis </a:t>
            </a:r>
            <a:r>
              <a:rPr lang="fr-M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déployés</a:t>
            </a:r>
            <a:r>
              <a:rPr lang="fr-M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leurs communautés respectives. </a:t>
            </a:r>
            <a:endParaRPr lang="fr-F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49" y="1426423"/>
            <a:ext cx="7225858" cy="54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xdr="http://schemas.openxmlformats.org/drawingml/2006/spreadsheetDrawing" xmlns="" xmlns:a16="http://schemas.microsoft.com/office/drawing/2014/main" xmlns:w15="http://schemas.microsoft.com/office/word/2012/wordml" xmlns:lc="http://schemas.openxmlformats.org/drawingml/2006/lockedCanvas" id="{6446DF46-437C-4884-B87D-E0D702380A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23528" y="2492896"/>
            <a:ext cx="4752528" cy="3456384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fr-FR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Module 4</a:t>
            </a:r>
            <a:r>
              <a:rPr lang="fr-FR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endParaRPr lang="fr-FR" sz="1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fr-FR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fr-F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fr-ML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 boîte à outils des champions pour la sensibilisation aux DSSR dans les milieux scolaires et </a:t>
            </a:r>
            <a:r>
              <a:rPr lang="fr-ML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extrascolaires</a:t>
            </a:r>
            <a:r>
              <a:rPr lang="fr-FR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 »</a:t>
            </a:r>
          </a:p>
        </p:txBody>
      </p:sp>
      <p:sp>
        <p:nvSpPr>
          <p:cNvPr id="2" name="Rectangle 1"/>
          <p:cNvSpPr/>
          <p:nvPr/>
        </p:nvSpPr>
        <p:spPr>
          <a:xfrm>
            <a:off x="827584" y="145234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M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BOITE À OUTILS</a:t>
            </a:r>
            <a:r>
              <a:rPr lang="fr-FR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ML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GESTIONNAIRE  DE PROGRAMME DSSR</a:t>
            </a:r>
            <a:endParaRPr lang="fr-ML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Image 10" descr="Module 4 - La boîte à outils des champions pour la sensibilisation aux DSSR - Microsoft Word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24735" r="19584" b="3678"/>
          <a:stretch/>
        </p:blipFill>
        <p:spPr>
          <a:xfrm>
            <a:off x="5129921" y="1821676"/>
            <a:ext cx="3817625" cy="487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412776"/>
          <a:ext cx="532859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Contenu de l’Outils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3528" y="2297444"/>
            <a:ext cx="8496944" cy="4191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ML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</a:t>
            </a:r>
            <a:r>
              <a:rPr lang="fr-ML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r-M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décrit l'histoire tragique de </a:t>
            </a:r>
            <a:r>
              <a:rPr lang="fr-ML" sz="3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Alima</a:t>
            </a:r>
            <a:r>
              <a:rPr lang="fr-M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ML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jeune fille de 14 </a:t>
            </a:r>
            <a:r>
              <a:rPr lang="fr-M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ans. </a:t>
            </a:r>
            <a:endParaRPr lang="fr-ML" sz="36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ML" sz="3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ML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</a:t>
            </a:r>
            <a:r>
              <a:rPr lang="fr-ML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M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décrit ce qu’est la fistule obstétricale et comment elle survient. </a:t>
            </a:r>
            <a:endParaRPr lang="fr-ML" sz="3600" b="1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5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ML" sz="3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section </a:t>
            </a:r>
            <a:r>
              <a:rPr lang="fr-ML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fr-ML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 l'accent sur la prévention de la fistule. </a:t>
            </a:r>
            <a:endParaRPr lang="fr-FR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49" y="1426423"/>
            <a:ext cx="7225858" cy="54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532859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Où trouver cet outil ?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3527" y="2492896"/>
            <a:ext cx="8568953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M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 outil est disponible sur les sites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M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ML" sz="3200" b="1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http://www.dssr-osc-ao.org/index.php/etudes/</a:t>
            </a:r>
            <a:r>
              <a:rPr lang="fr-M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195" y="1304176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8800" b="1" dirty="0" smtClean="0">
                <a:solidFill>
                  <a:schemeClr val="accent1"/>
                </a:solidFill>
                <a:latin typeface="Script MT Bold" panose="03040602040607080904" pitchFamily="66" charset="0"/>
              </a:rPr>
              <a:t>Merci et</a:t>
            </a:r>
            <a:r>
              <a:rPr lang="fr-FR" sz="8800" b="1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 </a:t>
            </a:r>
            <a:endParaRPr lang="fr-FR" sz="8800" b="1" dirty="0">
              <a:solidFill>
                <a:srgbClr val="FF0000"/>
              </a:solidFill>
              <a:latin typeface="Script MT Bold" panose="03040602040607080904" pitchFamily="66" charset="0"/>
            </a:endParaRPr>
          </a:p>
          <a:p>
            <a:pPr lvl="0" algn="ctr"/>
            <a:r>
              <a:rPr lang="fr-FR" sz="8800" b="1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À Très bientôt pour les 3 derniers outils 8,9 et 10! </a:t>
            </a:r>
            <a:endParaRPr lang="fr-FR" sz="8800" b="1" dirty="0">
              <a:solidFill>
                <a:srgbClr val="FF0000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70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199461"/>
              </p:ext>
            </p:extLst>
          </p:nvPr>
        </p:nvGraphicFramePr>
        <p:xfrm>
          <a:off x="35496" y="2569448"/>
          <a:ext cx="244827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lvl="0"/>
                      <a:r>
                        <a:rPr lang="fr-FR" sz="72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Outils</a:t>
                      </a:r>
                      <a:r>
                        <a:rPr lang="fr-FR" sz="72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fr-FR" sz="5400" b="1" kern="12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5, 6 et 7</a:t>
                      </a:r>
                      <a:endParaRPr lang="fr-FR" sz="54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graphicFrame>
        <p:nvGraphicFramePr>
          <p:cNvPr id="10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7245"/>
              </p:ext>
            </p:extLst>
          </p:nvPr>
        </p:nvGraphicFramePr>
        <p:xfrm>
          <a:off x="2555776" y="1628800"/>
          <a:ext cx="63367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3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Boite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outils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la santé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sexuelle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reproductive des adolescents en situation de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humanitaire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graphicFrame>
        <p:nvGraphicFramePr>
          <p:cNvPr id="9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55391"/>
              </p:ext>
            </p:extLst>
          </p:nvPr>
        </p:nvGraphicFramePr>
        <p:xfrm>
          <a:off x="2555776" y="3429000"/>
          <a:ext cx="6336704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r>
                        <a:rPr lang="en-US" sz="3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Boite</a:t>
                      </a:r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images santé de la reproduction</a:t>
                      </a:r>
                      <a:endParaRPr lang="fr-FR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graphicFrame>
        <p:nvGraphicFramePr>
          <p:cNvPr id="11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51305"/>
              </p:ext>
            </p:extLst>
          </p:nvPr>
        </p:nvGraphicFramePr>
        <p:xfrm>
          <a:off x="2555776" y="4754840"/>
          <a:ext cx="633670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Boite</a:t>
                      </a:r>
                      <a:r>
                        <a:rPr lang="en-US" sz="3200" b="1" dirty="0" smtClean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à images </a:t>
                      </a:r>
                      <a:r>
                        <a:rPr lang="en-US" sz="3200" b="1" dirty="0" err="1" smtClean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</a:t>
                      </a:r>
                      <a:r>
                        <a:rPr lang="en-US" sz="3200" b="1" dirty="0" smtClean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3200" b="1" dirty="0" err="1" smtClean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fistule</a:t>
                      </a:r>
                      <a:r>
                        <a:rPr lang="en-US" sz="3200" b="1" dirty="0" smtClean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obstétricale</a:t>
                      </a:r>
                      <a:r>
                        <a:rPr lang="en-US" sz="3200" b="1" dirty="0" smtClean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à </a:t>
                      </a:r>
                      <a:r>
                        <a:rPr lang="en-US" sz="3200" b="1" dirty="0" err="1" smtClean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l’attention</a:t>
                      </a:r>
                      <a:r>
                        <a:rPr lang="en-US" sz="3200" b="1" dirty="0" smtClean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 </a:t>
                      </a:r>
                      <a:r>
                        <a:rPr lang="en-US" sz="3200" b="1" dirty="0" err="1" smtClean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acteurs</a:t>
                      </a:r>
                      <a:r>
                        <a:rPr lang="en-US" sz="3200" b="1" dirty="0" smtClean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communautaires</a:t>
                      </a:r>
                      <a:endParaRPr lang="fr-F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9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503" y="1364570"/>
            <a:ext cx="38630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Outil </a:t>
            </a:r>
            <a:r>
              <a:rPr lang="fr-M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5</a:t>
            </a:r>
            <a:r>
              <a:rPr lang="fr-M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  </a:t>
            </a:r>
          </a:p>
          <a:p>
            <a:r>
              <a:rPr 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Boite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outils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pour la santé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sexuelle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reproductive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adolescents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en situation   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crise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humanitaire</a:t>
            </a:r>
            <a:endParaRPr lang="fr-F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69" y="1364569"/>
            <a:ext cx="4184255" cy="54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71531"/>
              </p:ext>
            </p:extLst>
          </p:nvPr>
        </p:nvGraphicFramePr>
        <p:xfrm>
          <a:off x="179512" y="1412777"/>
          <a:ext cx="5616624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792087"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07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Présentation de l’outil</a:t>
                      </a:r>
                      <a:endParaRPr lang="fr-FR" sz="40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51520" y="2268133"/>
            <a:ext cx="8568952" cy="438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fr-ML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ML" sz="3200" b="1" dirty="0">
                <a:solidFill>
                  <a:srgbClr val="FF0000"/>
                </a:solidFill>
              </a:rPr>
              <a:t>«Boite à outils pour la santé sexuelle et reproductive des adolescents en situation de crise humanitaire»</a:t>
            </a:r>
            <a:r>
              <a:rPr lang="fr-ML" sz="3200" dirty="0">
                <a:solidFill>
                  <a:srgbClr val="FF0000"/>
                </a:solidFill>
              </a:rPr>
              <a:t> </a:t>
            </a:r>
            <a:r>
              <a:rPr lang="fr-M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 </a:t>
            </a:r>
            <a:r>
              <a:rPr lang="fr-M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document de </a:t>
            </a:r>
            <a:r>
              <a:rPr lang="fr-ML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92 pages </a:t>
            </a:r>
            <a:r>
              <a:rPr lang="fr-M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conçu par </a:t>
            </a:r>
            <a:r>
              <a:rPr lang="fr-ML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the </a:t>
            </a:r>
            <a:r>
              <a:rPr lang="fr-ML" sz="3200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fr-ML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ML" sz="3200" b="1" dirty="0" smtClean="0"/>
              <a:t>en </a:t>
            </a:r>
            <a:r>
              <a:rPr lang="fr-ML" sz="3200" b="1" dirty="0"/>
              <a:t>collaboration avec </a:t>
            </a:r>
            <a:r>
              <a:rPr lang="fr-ML" sz="3200" b="1" dirty="0" smtClean="0">
                <a:solidFill>
                  <a:srgbClr val="FF0000"/>
                </a:solidFill>
              </a:rPr>
              <a:t>UNFPA.</a:t>
            </a:r>
            <a:r>
              <a:rPr lang="fr-ML" sz="3200" b="1" dirty="0"/>
              <a:t> </a:t>
            </a:r>
            <a:endParaRPr lang="fr-ML" sz="3200" b="1" dirty="0" smtClean="0"/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2971800" algn="ctr"/>
                <a:tab pos="5943600" algn="r"/>
              </a:tabLst>
            </a:pPr>
            <a:r>
              <a:rPr lang="fr-ML" sz="3200" b="1" dirty="0" smtClean="0"/>
              <a:t>Elle </a:t>
            </a:r>
            <a:r>
              <a:rPr lang="fr-ML" sz="3200" b="1" dirty="0"/>
              <a:t>fournit des </a:t>
            </a:r>
            <a:r>
              <a:rPr lang="fr-ML" sz="3200" b="1" dirty="0">
                <a:solidFill>
                  <a:srgbClr val="FF0000"/>
                </a:solidFill>
              </a:rPr>
              <a:t>informations </a:t>
            </a:r>
            <a:r>
              <a:rPr lang="fr-ML" sz="3200" b="1" dirty="0"/>
              <a:t>et des </a:t>
            </a:r>
            <a:r>
              <a:rPr lang="fr-ML" sz="3200" b="1" dirty="0">
                <a:solidFill>
                  <a:srgbClr val="FF0000"/>
                </a:solidFill>
              </a:rPr>
              <a:t>conseils</a:t>
            </a:r>
            <a:r>
              <a:rPr lang="fr-ML" sz="3200" b="1" dirty="0"/>
              <a:t> </a:t>
            </a:r>
            <a:r>
              <a:rPr lang="fr-ML" sz="3200" b="1" dirty="0" smtClean="0"/>
              <a:t>en faveur </a:t>
            </a:r>
            <a:r>
              <a:rPr lang="fr-ML" sz="3200" b="1" dirty="0"/>
              <a:t>de la santé </a:t>
            </a:r>
            <a:r>
              <a:rPr lang="fr-ML" sz="3200" b="1" dirty="0" smtClean="0"/>
              <a:t>sexuelle </a:t>
            </a:r>
            <a:r>
              <a:rPr lang="fr-ML" sz="3200" b="1" dirty="0"/>
              <a:t>	et </a:t>
            </a:r>
            <a:r>
              <a:rPr lang="fr-ML" sz="3200" b="1" dirty="0" smtClean="0"/>
              <a:t>reproductive des adolescents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7544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51" y="1326449"/>
            <a:ext cx="4184255" cy="54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444635"/>
              </p:ext>
            </p:extLst>
          </p:nvPr>
        </p:nvGraphicFramePr>
        <p:xfrm>
          <a:off x="251520" y="1484784"/>
          <a:ext cx="8496944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Comment exploiter cet outil?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9512" y="2348880"/>
            <a:ext cx="8712968" cy="3892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ML" sz="4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L’outil peut être exploité pour: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ML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Sensibilisation aux DSSR des adolescents dans les milieux Scolaires et Extrascolaires.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fr-ML" sz="9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ML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mise en œuvre d’un </a:t>
            </a:r>
            <a:r>
              <a:rPr lang="fr-M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ou projet </a:t>
            </a:r>
            <a:r>
              <a:rPr lang="fr-ML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DSSR</a:t>
            </a:r>
            <a:r>
              <a:rPr lang="fr-M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ML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27581"/>
              </p:ext>
            </p:extLst>
          </p:nvPr>
        </p:nvGraphicFramePr>
        <p:xfrm>
          <a:off x="251520" y="1412776"/>
          <a:ext cx="532859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Contenu de l’Outils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1520" y="2204864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ML" sz="2800" b="1" dirty="0"/>
              <a:t>Introduction</a:t>
            </a:r>
            <a:endParaRPr lang="fr-F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ML" sz="2800" b="1" dirty="0"/>
              <a:t>Mise en œuvre du dispositif Minimum d'Urgence (DMU) pour la santé reproductive en situations de crise humanitaire, les adolescents</a:t>
            </a:r>
            <a:endParaRPr lang="fr-F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ML" sz="2800" b="1" dirty="0"/>
              <a:t>Outils de participation</a:t>
            </a:r>
            <a:endParaRPr lang="fr-F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ML" sz="2800" b="1" dirty="0"/>
              <a:t>Outils d’évaluation</a:t>
            </a:r>
            <a:endParaRPr lang="fr-F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ML" sz="2800" b="1" dirty="0"/>
              <a:t>Outils pour établissements </a:t>
            </a:r>
            <a:endParaRPr lang="fr-F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ML" sz="2800" b="1" dirty="0"/>
              <a:t>Outils de distribution communautaire et d’éducation par les couples</a:t>
            </a:r>
            <a:endParaRPr lang="fr-F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ML" sz="2800" b="1" dirty="0"/>
              <a:t>Partage des leçons apprises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518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5146"/>
            <a:ext cx="1414780" cy="66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94" y="374184"/>
            <a:ext cx="1080770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image0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4179"/>
            <a:ext cx="1537970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417"/>
            <a:ext cx="1478915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6446DF46-437C-4884-B87D-E0D702380AF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9667"/>
            <a:ext cx="1746448" cy="807085"/>
          </a:xfrm>
          <a:prstGeom prst="rect">
            <a:avLst/>
          </a:prstGeom>
        </p:spPr>
      </p:pic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08C07A44-9F5F-4C61-B594-DC16DA5DD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44624"/>
              </p:ext>
            </p:extLst>
          </p:nvPr>
        </p:nvGraphicFramePr>
        <p:xfrm>
          <a:off x="251520" y="1484784"/>
          <a:ext cx="532859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124465484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fr-ML" sz="4000" b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Où trouver cet outil ?</a:t>
                      </a:r>
                      <a:endParaRPr lang="fr-FR" sz="40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984398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3528" y="242379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ML" sz="3200" b="1" dirty="0"/>
              <a:t>Cet outil est disponible sur le site </a:t>
            </a:r>
            <a:r>
              <a:rPr lang="fr-ML" sz="3200" b="1" u="sng" dirty="0">
                <a:hlinkClick r:id="rId7"/>
              </a:rPr>
              <a:t>http://www.dssr-osc-ao.org/index.php/etudes/</a:t>
            </a:r>
            <a:r>
              <a:rPr lang="fr-ML" sz="3200" b="1" dirty="0"/>
              <a:t> 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022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</TotalTime>
  <Words>450</Words>
  <Application>Microsoft Office PowerPoint</Application>
  <PresentationFormat>Affichage à l'écran (4:3)</PresentationFormat>
  <Paragraphs>79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Script MT Bold</vt:lpstr>
      <vt:lpstr>Showcard Gothic</vt:lpstr>
      <vt:lpstr>Times New Roman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Sory Ibrahima MONEKATA</dc:creator>
  <cp:lastModifiedBy>Santos</cp:lastModifiedBy>
  <cp:revision>144</cp:revision>
  <dcterms:created xsi:type="dcterms:W3CDTF">2019-09-21T10:35:26Z</dcterms:created>
  <dcterms:modified xsi:type="dcterms:W3CDTF">2019-11-11T10:59:52Z</dcterms:modified>
</cp:coreProperties>
</file>