
<file path=[Content_Types].xml><?xml version="1.0" encoding="utf-8"?>
<Types xmlns="http://schemas.openxmlformats.org/package/2006/content-types">
  <Default Extension="png" ContentType="image/png"/>
  <Default Extension="tmp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notesMasterIdLst>
    <p:notesMasterId r:id="rId18"/>
  </p:notesMasterIdLst>
  <p:sldIdLst>
    <p:sldId id="256" r:id="rId2"/>
    <p:sldId id="342" r:id="rId3"/>
    <p:sldId id="322" r:id="rId4"/>
    <p:sldId id="347" r:id="rId5"/>
    <p:sldId id="332" r:id="rId6"/>
    <p:sldId id="343" r:id="rId7"/>
    <p:sldId id="344" r:id="rId8"/>
    <p:sldId id="345" r:id="rId9"/>
    <p:sldId id="346" r:id="rId10"/>
    <p:sldId id="349" r:id="rId11"/>
    <p:sldId id="350" r:id="rId12"/>
    <p:sldId id="351" r:id="rId13"/>
    <p:sldId id="352" r:id="rId14"/>
    <p:sldId id="353" r:id="rId15"/>
    <p:sldId id="354" r:id="rId16"/>
    <p:sldId id="328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44" autoAdjust="0"/>
    <p:restoredTop sz="94103" autoAdjust="0"/>
  </p:normalViewPr>
  <p:slideViewPr>
    <p:cSldViewPr>
      <p:cViewPr varScale="1">
        <p:scale>
          <a:sx n="51" d="100"/>
          <a:sy n="51" d="100"/>
        </p:scale>
        <p:origin x="60" y="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6A4305-2DAC-4278-BD45-DA5CBF79BD59}" type="datetimeFigureOut">
              <a:rPr lang="fr-FR" smtClean="0"/>
              <a:t>11-nov.-2019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65CCD1-AD8A-45AB-A58C-44A0DA7AC4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7389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826528-133B-4986-A7F4-681D5B9BA3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922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65CCD1-AD8A-45AB-A58C-44A0DA7AC438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2685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11-nov.-2019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47132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11-nov.-2019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1001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11-nov.-2019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466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11-nov.-2019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9786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11-nov.-2019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8810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11-nov.-2019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7913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11-nov.-2019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797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11-nov.-2019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5176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11-nov.-2019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0706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11-nov.-2019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538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11-nov.-2019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219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3A859-C551-474D-AB37-89C3EE1DCF67}" type="datetimeFigureOut">
              <a:rPr lang="fr-FR" smtClean="0"/>
              <a:t>11-nov.-2019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67003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hyperlink" Target="http://www.dssr-osc-ao.org/index.php/etudes/" TargetMode="External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tmp"/><Relationship Id="rId3" Type="http://schemas.openxmlformats.org/officeDocument/2006/relationships/image" Target="../media/image1.w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hyperlink" Target="http://www.dssr-osc-ao.org/index.php/etudes/" TargetMode="External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ubtitle 2"/>
          <p:cNvSpPr txBox="1">
            <a:spLocks/>
          </p:cNvSpPr>
          <p:nvPr/>
        </p:nvSpPr>
        <p:spPr>
          <a:xfrm>
            <a:off x="1371600" y="1428736"/>
            <a:ext cx="6400800" cy="1295400"/>
          </a:xfrm>
          <a:prstGeom prst="rect">
            <a:avLst/>
          </a:pr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BIENVENUE</a:t>
            </a: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12" name="Picture 6" descr="C:\Documents and Settings\ANA VASILACHE\Local Settings\Temporary Internet Files\Content.IE5\I4923J77\MCj04420220000[1].wm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485156"/>
            <a:ext cx="4876800" cy="404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24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05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graphicFrame>
        <p:nvGraphicFramePr>
          <p:cNvPr id="3" name="Tableau 6">
            <a:extLst>
              <a:ext uri="{FF2B5EF4-FFF2-40B4-BE49-F238E27FC236}">
                <a16:creationId xmlns="" xmlns:a16="http://schemas.microsoft.com/office/drawing/2014/main" id="{08C07A44-9F5F-4C61-B594-DC16DA5DD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864745"/>
              </p:ext>
            </p:extLst>
          </p:nvPr>
        </p:nvGraphicFramePr>
        <p:xfrm>
          <a:off x="179512" y="1340768"/>
          <a:ext cx="5616624" cy="7920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6624">
                  <a:extLst>
                    <a:ext uri="{9D8B030D-6E8A-4147-A177-3AD203B41FA5}">
                      <a16:colId xmlns="" xmlns:a16="http://schemas.microsoft.com/office/drawing/2014/main" val="1244654844"/>
                    </a:ext>
                  </a:extLst>
                </a:gridCol>
              </a:tblGrid>
              <a:tr h="792087">
                <a:tc>
                  <a:txBody>
                    <a:bodyPr/>
                    <a:lstStyle/>
                    <a:p>
                      <a:pPr marL="571500" indent="-571500" algn="just">
                        <a:lnSpc>
                          <a:spcPct val="107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fr-ML" sz="4000" b="1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Présentation de l’outil</a:t>
                      </a:r>
                      <a:endParaRPr lang="fr-FR" sz="40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09843985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107504" y="2053292"/>
            <a:ext cx="892899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ML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boite à </a:t>
            </a:r>
            <a:r>
              <a:rPr lang="fr-ML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images </a:t>
            </a:r>
            <a:r>
              <a:rPr lang="fr-ML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VIH/SIDA : Prévention du VIH chez les filles de 9 à 19 ans» </a:t>
            </a:r>
            <a:r>
              <a:rPr lang="fr-ML" sz="2800" b="1" dirty="0"/>
              <a:t>est un document de </a:t>
            </a:r>
            <a:r>
              <a:rPr lang="fr-ML" sz="2800" b="1" dirty="0">
                <a:solidFill>
                  <a:srgbClr val="FF0000"/>
                </a:solidFill>
              </a:rPr>
              <a:t>12 pages </a:t>
            </a:r>
            <a:r>
              <a:rPr lang="fr-ML" sz="2800" b="1" dirty="0"/>
              <a:t>conçu dans le cadre du </a:t>
            </a:r>
            <a:r>
              <a:rPr lang="fr-ML" sz="2800" b="1" dirty="0">
                <a:solidFill>
                  <a:srgbClr val="FF0000"/>
                </a:solidFill>
              </a:rPr>
              <a:t>Projet SWDD Mali</a:t>
            </a:r>
            <a:r>
              <a:rPr lang="fr-ML" sz="2800" b="1" dirty="0"/>
              <a:t>, divisé </a:t>
            </a:r>
            <a:r>
              <a:rPr lang="fr-ML" sz="2800" b="1" dirty="0">
                <a:solidFill>
                  <a:srgbClr val="FF0000"/>
                </a:solidFill>
              </a:rPr>
              <a:t>en 3 sections</a:t>
            </a:r>
            <a:r>
              <a:rPr lang="fr-ML" sz="2800" b="1" dirty="0"/>
              <a:t>. </a:t>
            </a:r>
            <a:endParaRPr lang="fr-ML" sz="2800" b="1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ML" sz="2800" b="1" dirty="0" smtClean="0"/>
              <a:t>C’est </a:t>
            </a:r>
            <a:r>
              <a:rPr lang="fr-ML" sz="2800" b="1" dirty="0"/>
              <a:t>un outil d’illustration </a:t>
            </a:r>
            <a:r>
              <a:rPr lang="fr-ML" sz="2800" b="1" dirty="0" smtClean="0"/>
              <a:t>à </a:t>
            </a:r>
            <a:r>
              <a:rPr lang="fr-ML" sz="2800" b="1" dirty="0"/>
              <a:t>l’usage des mentors pour conduire des séances de communication sur le changement de comportement dans les espaces sûrs avec </a:t>
            </a:r>
            <a:r>
              <a:rPr lang="fr-ML" sz="2800" b="1" dirty="0">
                <a:solidFill>
                  <a:srgbClr val="FF0000"/>
                </a:solidFill>
              </a:rPr>
              <a:t>les jeunes filles de 9 à 19 ans</a:t>
            </a:r>
            <a:r>
              <a:rPr lang="fr-ML" sz="2800" b="1" dirty="0"/>
              <a:t>. </a:t>
            </a:r>
            <a:endParaRPr lang="fr-FR" sz="2800" b="1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ML" sz="2800" b="1" dirty="0"/>
              <a:t>Elle traite des </a:t>
            </a:r>
            <a:r>
              <a:rPr lang="fr-ML" sz="2800" b="1" dirty="0">
                <a:solidFill>
                  <a:srgbClr val="FF0000"/>
                </a:solidFill>
              </a:rPr>
              <a:t>images</a:t>
            </a:r>
            <a:r>
              <a:rPr lang="fr-ML" sz="2800" b="1" dirty="0"/>
              <a:t> relatives aux </a:t>
            </a:r>
            <a:r>
              <a:rPr lang="fr-ML" sz="2800" b="1" dirty="0">
                <a:solidFill>
                  <a:srgbClr val="FF0000"/>
                </a:solidFill>
              </a:rPr>
              <a:t>IST</a:t>
            </a:r>
            <a:r>
              <a:rPr lang="fr-ML" sz="2800" b="1" dirty="0"/>
              <a:t> et au</a:t>
            </a:r>
            <a:r>
              <a:rPr lang="fr-ML" sz="2800" b="1" dirty="0">
                <a:solidFill>
                  <a:srgbClr val="FF0000"/>
                </a:solidFill>
              </a:rPr>
              <a:t> </a:t>
            </a:r>
            <a:r>
              <a:rPr lang="fr-ML" sz="2800" b="1" dirty="0" smtClean="0">
                <a:solidFill>
                  <a:srgbClr val="FF0000"/>
                </a:solidFill>
              </a:rPr>
              <a:t>VIH/SIDA</a:t>
            </a:r>
            <a:r>
              <a:rPr lang="fr-ML" sz="2800" b="1" dirty="0" smtClean="0"/>
              <a:t>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ML" sz="2800" b="1" dirty="0" smtClean="0"/>
              <a:t>L’outil </a:t>
            </a:r>
            <a:r>
              <a:rPr lang="fr-ML" sz="2800" b="1" dirty="0"/>
              <a:t>présente des images d’illustrations accompagnées de textes (points clefs) pour la sensibilisation</a:t>
            </a:r>
            <a:r>
              <a:rPr lang="fr-ML" sz="2800" b="1" dirty="0" smtClean="0"/>
              <a:t>.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327977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graphicFrame>
        <p:nvGraphicFramePr>
          <p:cNvPr id="3" name="Tableau 6">
            <a:extLst>
              <a:ext uri="{FF2B5EF4-FFF2-40B4-BE49-F238E27FC236}">
                <a16:creationId xmlns="" xmlns:a16="http://schemas.microsoft.com/office/drawing/2014/main" id="{08C07A44-9F5F-4C61-B594-DC16DA5DD7E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51520" y="1484784"/>
          <a:ext cx="8496944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96944">
                  <a:extLst>
                    <a:ext uri="{9D8B030D-6E8A-4147-A177-3AD203B41FA5}">
                      <a16:colId xmlns="" xmlns:a16="http://schemas.microsoft.com/office/drawing/2014/main" val="1244654844"/>
                    </a:ext>
                  </a:extLst>
                </a:gridCol>
              </a:tblGrid>
              <a:tr h="1296144">
                <a:tc>
                  <a:txBody>
                    <a:bodyPr/>
                    <a:lstStyle/>
                    <a:p>
                      <a:pPr marL="571500" indent="-571500">
                        <a:buFont typeface="Wingdings" panose="05000000000000000000" pitchFamily="2" charset="2"/>
                        <a:buChar char="q"/>
                      </a:pPr>
                      <a:r>
                        <a:rPr lang="fr-ML" sz="4000" b="1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Comment exploiter cet outil pour la sensibilisation aux DSSR ?</a:t>
                      </a:r>
                      <a:endParaRPr lang="fr-FR" sz="4000" b="1" kern="12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09843985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95537" y="3225390"/>
            <a:ext cx="8103650" cy="2507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ML" sz="32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L’outil peut être exploité pour: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ML" sz="3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Former des mentors ou pairs </a:t>
            </a:r>
            <a:r>
              <a:rPr lang="fr-ML" sz="3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éducateurs jeunes</a:t>
            </a:r>
            <a:endParaRPr lang="fr-ML" sz="30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ML" sz="3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mise en œuvre d’un </a:t>
            </a:r>
            <a:r>
              <a:rPr lang="fr-ML" sz="3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programme ou projet </a:t>
            </a:r>
            <a:r>
              <a:rPr lang="fr-ML" sz="3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DSSR</a:t>
            </a:r>
          </a:p>
        </p:txBody>
      </p:sp>
    </p:spTree>
    <p:extLst>
      <p:ext uri="{BB962C8B-B14F-4D97-AF65-F5344CB8AC3E}">
        <p14:creationId xmlns:p14="http://schemas.microsoft.com/office/powerpoint/2010/main" val="206755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07504" y="1556792"/>
            <a:ext cx="8784975" cy="4980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fr-ML" sz="30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Contenu de l’outil peut être</a:t>
            </a:r>
          </a:p>
          <a:p>
            <a:pPr algn="just">
              <a:spcAft>
                <a:spcPts val="1000"/>
              </a:spcAft>
            </a:pPr>
            <a:endParaRPr lang="fr-ML" sz="1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fr-ML" sz="3000" b="1" dirty="0" smtClean="0"/>
              <a:t>diffusé </a:t>
            </a:r>
            <a:r>
              <a:rPr lang="fr-ML" sz="3000" b="1" dirty="0"/>
              <a:t>pendant des séances de </a:t>
            </a:r>
            <a:r>
              <a:rPr lang="fr-ML" sz="3000" b="1" dirty="0" smtClean="0"/>
              <a:t>sensibilisation</a:t>
            </a:r>
          </a:p>
          <a:p>
            <a:pPr algn="just"/>
            <a:endParaRPr lang="fr-ML" sz="1600" b="1" dirty="0" smtClean="0"/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fr-ML" sz="3200" b="1" dirty="0"/>
              <a:t>dans le village, le quartier ;</a:t>
            </a:r>
            <a:endParaRPr lang="fr-FR" sz="3200" b="1" dirty="0"/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fr-ML" sz="3200" b="1" dirty="0"/>
              <a:t>dans les points de causerie ;</a:t>
            </a:r>
            <a:endParaRPr lang="fr-FR" sz="3200" b="1" dirty="0"/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fr-ML" sz="3200" b="1" dirty="0"/>
              <a:t>sur les terrains de football ;</a:t>
            </a:r>
            <a:endParaRPr lang="fr-FR" sz="3200" b="1" dirty="0"/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fr-ML" sz="3200" b="1" dirty="0"/>
              <a:t>dans les gares routières ;</a:t>
            </a:r>
            <a:endParaRPr lang="fr-FR" sz="3200" b="1" dirty="0"/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fr-ML" sz="3200" b="1" dirty="0"/>
              <a:t>au marché ;</a:t>
            </a:r>
            <a:endParaRPr lang="fr-FR" sz="3200" b="1" dirty="0"/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fr-ML" sz="3200" b="1" dirty="0"/>
              <a:t>dans les garages et les ateliers ;</a:t>
            </a:r>
            <a:endParaRPr lang="fr-FR" sz="3200" b="1" dirty="0"/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fr-ML" sz="3200" b="1" dirty="0"/>
              <a:t>les écoles et les universités, etc</a:t>
            </a:r>
            <a:r>
              <a:rPr lang="fr-ML" sz="3200" b="1" dirty="0" smtClean="0"/>
              <a:t>.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142113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graphicFrame>
        <p:nvGraphicFramePr>
          <p:cNvPr id="3" name="Tableau 6">
            <a:extLst>
              <a:ext uri="{FF2B5EF4-FFF2-40B4-BE49-F238E27FC236}">
                <a16:creationId xmlns="" xmlns:a16="http://schemas.microsoft.com/office/drawing/2014/main" id="{08C07A44-9F5F-4C61-B594-DC16DA5DD7E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51520" y="1484784"/>
          <a:ext cx="5328592" cy="72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8592">
                  <a:extLst>
                    <a:ext uri="{9D8B030D-6E8A-4147-A177-3AD203B41FA5}">
                      <a16:colId xmlns="" xmlns:a16="http://schemas.microsoft.com/office/drawing/2014/main" val="1244654844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marL="571500" indent="-571500">
                        <a:buFont typeface="Wingdings" panose="05000000000000000000" pitchFamily="2" charset="2"/>
                        <a:buChar char="q"/>
                      </a:pPr>
                      <a:r>
                        <a:rPr lang="fr-ML" sz="4000" b="1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Contenu de l’Outils</a:t>
                      </a:r>
                      <a:endParaRPr lang="fr-FR" sz="4000" b="1" kern="12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09843985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23528" y="2365811"/>
            <a:ext cx="8424936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ML" sz="3200" b="1" dirty="0">
                <a:solidFill>
                  <a:srgbClr val="FF0000"/>
                </a:solidFill>
              </a:rPr>
              <a:t>Prévention du VIH chez les filles de 9 à 19 </a:t>
            </a:r>
            <a:r>
              <a:rPr lang="fr-ML" sz="3200" b="1" dirty="0" smtClean="0">
                <a:solidFill>
                  <a:srgbClr val="FF0000"/>
                </a:solidFill>
              </a:rPr>
              <a:t>ans</a:t>
            </a:r>
          </a:p>
          <a:p>
            <a:endParaRPr lang="fr-FR" sz="2800" dirty="0">
              <a:solidFill>
                <a:srgbClr val="FF0000"/>
              </a:solidFill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ML" sz="2800" b="1" dirty="0"/>
              <a:t>Modes de transmission du VIH/SIDA</a:t>
            </a:r>
            <a:endParaRPr lang="fr-FR" sz="2800" dirty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ML" sz="2800" b="1" dirty="0" smtClean="0"/>
              <a:t>Moyens </a:t>
            </a:r>
            <a:r>
              <a:rPr lang="fr-ML" sz="2800" b="1" dirty="0"/>
              <a:t>de prévention VIH/SIDA</a:t>
            </a:r>
            <a:endParaRPr lang="fr-FR" sz="2800" dirty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ML" sz="2800" b="1" dirty="0" smtClean="0"/>
              <a:t>Les </a:t>
            </a:r>
            <a:r>
              <a:rPr lang="fr-ML" sz="2800" b="1" dirty="0"/>
              <a:t>voies de non transmission </a:t>
            </a:r>
            <a:r>
              <a:rPr lang="fr-ML" sz="2800" b="1" dirty="0" smtClean="0"/>
              <a:t>VIH/SIDA</a:t>
            </a:r>
            <a:endParaRPr lang="fr-FR" sz="2800" dirty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ML" sz="2800" b="1" dirty="0" smtClean="0"/>
              <a:t>Le </a:t>
            </a:r>
            <a:r>
              <a:rPr lang="fr-ML" sz="2800" b="1" dirty="0"/>
              <a:t>Test de dépistage du VIH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418679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graphicFrame>
        <p:nvGraphicFramePr>
          <p:cNvPr id="3" name="Tableau 6">
            <a:extLst>
              <a:ext uri="{FF2B5EF4-FFF2-40B4-BE49-F238E27FC236}">
                <a16:creationId xmlns="" xmlns:a16="http://schemas.microsoft.com/office/drawing/2014/main" id="{08C07A44-9F5F-4C61-B594-DC16DA5DD7E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51520" y="1484784"/>
          <a:ext cx="5328592" cy="72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8592">
                  <a:extLst>
                    <a:ext uri="{9D8B030D-6E8A-4147-A177-3AD203B41FA5}">
                      <a16:colId xmlns="" xmlns:a16="http://schemas.microsoft.com/office/drawing/2014/main" val="1244654844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marL="571500" indent="-571500">
                        <a:buFont typeface="Wingdings" panose="05000000000000000000" pitchFamily="2" charset="2"/>
                        <a:buChar char="q"/>
                      </a:pPr>
                      <a:r>
                        <a:rPr lang="fr-ML" sz="4000" b="1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Où trouver cet outil ?</a:t>
                      </a:r>
                      <a:endParaRPr lang="fr-FR" sz="4000" b="1" kern="12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09843985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23528" y="2420888"/>
            <a:ext cx="8352928" cy="1116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ML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Cet outil est disponible sur les sites</a:t>
            </a: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fr-ML" sz="2800" b="1" u="sng" dirty="0" smtClean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http</a:t>
            </a:r>
            <a:r>
              <a:rPr lang="fr-ML" sz="2800" b="1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://www.dssr-osc-ao.org/index.php/etudes/</a:t>
            </a:r>
            <a:r>
              <a:rPr lang="fr-ML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37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51195" y="2060848"/>
            <a:ext cx="871296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8800" b="1" dirty="0" smtClean="0">
                <a:solidFill>
                  <a:schemeClr val="accent1"/>
                </a:solidFill>
                <a:latin typeface="Script MT Bold" panose="03040602040607080904" pitchFamily="66" charset="0"/>
              </a:rPr>
              <a:t>Merci et</a:t>
            </a:r>
            <a:r>
              <a:rPr lang="fr-FR" sz="8800" b="1" dirty="0" smtClean="0">
                <a:solidFill>
                  <a:srgbClr val="FF0000"/>
                </a:solidFill>
                <a:latin typeface="Script MT Bold" panose="03040602040607080904" pitchFamily="66" charset="0"/>
              </a:rPr>
              <a:t> </a:t>
            </a:r>
            <a:endParaRPr lang="fr-FR" sz="8800" b="1" dirty="0">
              <a:solidFill>
                <a:srgbClr val="FF0000"/>
              </a:solidFill>
              <a:latin typeface="Script MT Bold" panose="03040602040607080904" pitchFamily="66" charset="0"/>
            </a:endParaRPr>
          </a:p>
          <a:p>
            <a:pPr lvl="0" algn="ctr"/>
            <a:r>
              <a:rPr lang="fr-FR" sz="8800" b="1" dirty="0" smtClean="0">
                <a:solidFill>
                  <a:srgbClr val="FF0000"/>
                </a:solidFill>
                <a:latin typeface="Script MT Bold" panose="03040602040607080904" pitchFamily="66" charset="0"/>
              </a:rPr>
              <a:t>À Très bientôt pour l’outil 3 et 4! </a:t>
            </a:r>
            <a:endParaRPr lang="fr-FR" sz="8800" b="1" dirty="0">
              <a:solidFill>
                <a:srgbClr val="FF0000"/>
              </a:solidFill>
              <a:latin typeface="Script MT Bold" panose="030406020406070809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70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lc="http://schemas.openxmlformats.org/drawingml/2006/lockedCanvas" xmlns:w15="http://schemas.microsoft.com/office/word/2012/wordml" xmlns:a16="http://schemas.microsoft.com/office/drawing/2014/main" xmlns="" xmlns:xdr="http://schemas.openxmlformats.org/drawingml/2006/spreadsheetDrawing" xmlns:w="http://schemas.openxmlformats.org/wordprocessingml/2006/main" xmlns:w10="urn:schemas-microsoft-com:office:word" xmlns:v="urn:schemas-microsoft-com:vml" xmlns:o="urn:schemas-microsoft-com:office:offic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 id="{6446DF46-437C-4884-B87D-E0D702380AF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 bwMode="auto">
          <a:xfrm>
            <a:off x="323528" y="2492896"/>
            <a:ext cx="4752528" cy="3456384"/>
          </a:xfrm>
          <a:prstGeom prst="rect">
            <a:avLst/>
          </a:prstGeom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r>
              <a:rPr lang="fr-FR" sz="3600" b="1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Module 4</a:t>
            </a:r>
            <a:r>
              <a:rPr lang="fr-FR" sz="36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</a:p>
          <a:p>
            <a:endParaRPr lang="fr-FR" sz="1600" b="1" dirty="0">
              <a:ln w="127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FR" sz="3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fr-FR" sz="3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  <a:r>
              <a:rPr lang="fr-ML" sz="3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La boîte à outils des champions pour la sensibilisation aux DSSR dans les milieux scolaires et </a:t>
            </a:r>
            <a:r>
              <a:rPr lang="fr-ML" sz="3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extrascolaires</a:t>
            </a:r>
            <a:r>
              <a:rPr lang="fr-FR" sz="3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 »</a:t>
            </a:r>
          </a:p>
        </p:txBody>
      </p:sp>
      <p:sp>
        <p:nvSpPr>
          <p:cNvPr id="2" name="Rectangle 1"/>
          <p:cNvSpPr/>
          <p:nvPr/>
        </p:nvSpPr>
        <p:spPr>
          <a:xfrm>
            <a:off x="827584" y="1452344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ML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BOITE À OUTILS</a:t>
            </a:r>
            <a:r>
              <a:rPr lang="fr-FR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ML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DU GESTIONNAIRE  DE PROGRAMME DSSR</a:t>
            </a:r>
            <a:endParaRPr lang="fr-ML" sz="1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" name="Image 10" descr="Module 4 - La boîte à outils des champions pour la sensibilisation aux DSSR - Microsoft Word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37" t="24735" r="19584" b="3678"/>
          <a:stretch/>
        </p:blipFill>
        <p:spPr>
          <a:xfrm>
            <a:off x="5129921" y="1821676"/>
            <a:ext cx="3817625" cy="48708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737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graphicFrame>
        <p:nvGraphicFramePr>
          <p:cNvPr id="3" name="Tableau 6">
            <a:extLst>
              <a:ext uri="{FF2B5EF4-FFF2-40B4-BE49-F238E27FC236}">
                <a16:creationId xmlns="" xmlns:a16="http://schemas.microsoft.com/office/drawing/2014/main" id="{08C07A44-9F5F-4C61-B594-DC16DA5DD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426649"/>
              </p:ext>
            </p:extLst>
          </p:nvPr>
        </p:nvGraphicFramePr>
        <p:xfrm>
          <a:off x="251520" y="2564904"/>
          <a:ext cx="2592288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>
                  <a:extLst>
                    <a:ext uri="{9D8B030D-6E8A-4147-A177-3AD203B41FA5}">
                      <a16:colId xmlns="" xmlns:a16="http://schemas.microsoft.com/office/drawing/2014/main" val="1244654844"/>
                    </a:ext>
                  </a:extLst>
                </a:gridCol>
              </a:tblGrid>
              <a:tr h="1008112">
                <a:tc>
                  <a:txBody>
                    <a:bodyPr/>
                    <a:lstStyle/>
                    <a:p>
                      <a:pPr lvl="0"/>
                      <a:r>
                        <a:rPr lang="fr-FR" sz="7200" b="1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Outils</a:t>
                      </a:r>
                      <a:r>
                        <a:rPr lang="fr-FR" sz="7200" b="1" kern="1200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   1 &amp; 2</a:t>
                      </a:r>
                      <a:endParaRPr lang="fr-FR" sz="7200" b="1" kern="12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09843985"/>
                  </a:ext>
                </a:extLst>
              </a:tr>
            </a:tbl>
          </a:graphicData>
        </a:graphic>
      </p:graphicFrame>
      <p:graphicFrame>
        <p:nvGraphicFramePr>
          <p:cNvPr id="10" name="Tableau 6">
            <a:extLst>
              <a:ext uri="{FF2B5EF4-FFF2-40B4-BE49-F238E27FC236}">
                <a16:creationId xmlns="" xmlns:a16="http://schemas.microsoft.com/office/drawing/2014/main" id="{08C07A44-9F5F-4C61-B594-DC16DA5DD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378986"/>
              </p:ext>
            </p:extLst>
          </p:nvPr>
        </p:nvGraphicFramePr>
        <p:xfrm>
          <a:off x="2843807" y="1844824"/>
          <a:ext cx="5655379" cy="180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5379">
                  <a:extLst>
                    <a:ext uri="{9D8B030D-6E8A-4147-A177-3AD203B41FA5}">
                      <a16:colId xmlns="" xmlns:a16="http://schemas.microsoft.com/office/drawing/2014/main" val="1244654844"/>
                    </a:ext>
                  </a:extLst>
                </a:gridCol>
              </a:tblGrid>
              <a:tr h="1800200">
                <a:tc>
                  <a:txBody>
                    <a:bodyPr/>
                    <a:lstStyle/>
                    <a:p>
                      <a:r>
                        <a:rPr lang="fr-FR" sz="6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fr-FR" sz="4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ducation des jeunes par les jeunes</a:t>
                      </a:r>
                      <a:endParaRPr lang="fr-FR" sz="4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09843985"/>
                  </a:ext>
                </a:extLst>
              </a:tr>
            </a:tbl>
          </a:graphicData>
        </a:graphic>
      </p:graphicFrame>
      <p:graphicFrame>
        <p:nvGraphicFramePr>
          <p:cNvPr id="9" name="Tableau 6">
            <a:extLst>
              <a:ext uri="{FF2B5EF4-FFF2-40B4-BE49-F238E27FC236}">
                <a16:creationId xmlns="" xmlns:a16="http://schemas.microsoft.com/office/drawing/2014/main" id="{08C07A44-9F5F-4C61-B594-DC16DA5DD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653796"/>
              </p:ext>
            </p:extLst>
          </p:nvPr>
        </p:nvGraphicFramePr>
        <p:xfrm>
          <a:off x="2843808" y="4005064"/>
          <a:ext cx="5655379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5379">
                  <a:extLst>
                    <a:ext uri="{9D8B030D-6E8A-4147-A177-3AD203B41FA5}">
                      <a16:colId xmlns="" xmlns:a16="http://schemas.microsoft.com/office/drawing/2014/main" val="1244654844"/>
                    </a:ext>
                  </a:extLst>
                </a:gridCol>
              </a:tblGrid>
              <a:tr h="1800200">
                <a:tc>
                  <a:txBody>
                    <a:bodyPr/>
                    <a:lstStyle/>
                    <a:p>
                      <a:r>
                        <a:rPr lang="en-US" sz="40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Boite</a:t>
                      </a:r>
                      <a:r>
                        <a:rPr lang="en-US" sz="4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à images VIH/SIDA : </a:t>
                      </a:r>
                      <a:r>
                        <a:rPr lang="en-US" sz="40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Prévention</a:t>
                      </a:r>
                      <a:r>
                        <a:rPr lang="en-US" sz="4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du VIH chez les </a:t>
                      </a:r>
                      <a:r>
                        <a:rPr lang="en-US" sz="40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filles</a:t>
                      </a:r>
                      <a:r>
                        <a:rPr lang="en-US" sz="4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9 à 19 </a:t>
                      </a:r>
                      <a:r>
                        <a:rPr lang="en-US" sz="40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ans</a:t>
                      </a:r>
                      <a:endParaRPr lang="fr-FR" sz="4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09843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197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69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graphicFrame>
        <p:nvGraphicFramePr>
          <p:cNvPr id="3" name="Tableau 6">
            <a:extLst>
              <a:ext uri="{FF2B5EF4-FFF2-40B4-BE49-F238E27FC236}">
                <a16:creationId xmlns="" xmlns:a16="http://schemas.microsoft.com/office/drawing/2014/main" id="{08C07A44-9F5F-4C61-B594-DC16DA5DD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271531"/>
              </p:ext>
            </p:extLst>
          </p:nvPr>
        </p:nvGraphicFramePr>
        <p:xfrm>
          <a:off x="179512" y="1412777"/>
          <a:ext cx="5616624" cy="7920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6624">
                  <a:extLst>
                    <a:ext uri="{9D8B030D-6E8A-4147-A177-3AD203B41FA5}">
                      <a16:colId xmlns="" xmlns:a16="http://schemas.microsoft.com/office/drawing/2014/main" val="1244654844"/>
                    </a:ext>
                  </a:extLst>
                </a:gridCol>
              </a:tblGrid>
              <a:tr h="792087">
                <a:tc>
                  <a:txBody>
                    <a:bodyPr/>
                    <a:lstStyle/>
                    <a:p>
                      <a:pPr marL="571500" indent="-571500" algn="just">
                        <a:lnSpc>
                          <a:spcPct val="107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fr-ML" sz="4000" b="1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Présentation de l’outil</a:t>
                      </a:r>
                      <a:endParaRPr lang="fr-FR" sz="40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09843985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251520" y="2204864"/>
            <a:ext cx="8712968" cy="4489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2971800" algn="ctr"/>
                <a:tab pos="5943600" algn="r"/>
              </a:tabLst>
            </a:pPr>
            <a:r>
              <a:rPr lang="fr-ML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boite à images « Education des jeunes par les jeunes ou éducation par les pairs » </a:t>
            </a:r>
            <a:r>
              <a:rPr lang="fr-ML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 un document de </a:t>
            </a:r>
            <a:r>
              <a:rPr lang="fr-ML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39 pages</a:t>
            </a:r>
            <a:r>
              <a:rPr lang="fr-ML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contenant </a:t>
            </a:r>
            <a:r>
              <a:rPr lang="fr-ML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 thèmes </a:t>
            </a:r>
            <a:r>
              <a:rPr lang="fr-ML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discussions abordant la </a:t>
            </a:r>
            <a:r>
              <a:rPr lang="fr-ML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SSR</a:t>
            </a:r>
            <a:r>
              <a:rPr lang="fr-ML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 </a:t>
            </a:r>
            <a:r>
              <a:rPr lang="fr-ML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jeunes. </a:t>
            </a:r>
            <a:endParaRPr lang="fr-FR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971800" algn="ctr"/>
                <a:tab pos="5943600" algn="r"/>
              </a:tabLst>
            </a:pPr>
            <a:r>
              <a:rPr lang="fr-ML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Chaque image illustre le thème abordé.</a:t>
            </a:r>
            <a:endParaRPr lang="fr-FR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971800" algn="ctr"/>
                <a:tab pos="5943600" algn="r"/>
              </a:tabLst>
            </a:pPr>
            <a:r>
              <a:rPr lang="fr-ML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questions sont posées pour amorcer les discussions sur le thème illustré dans l’image.</a:t>
            </a:r>
            <a:endParaRPr lang="fr-FR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ML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discussions sur le thème s’achèvent avec un message clef. 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275442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graphicFrame>
        <p:nvGraphicFramePr>
          <p:cNvPr id="3" name="Tableau 6">
            <a:extLst>
              <a:ext uri="{FF2B5EF4-FFF2-40B4-BE49-F238E27FC236}">
                <a16:creationId xmlns="" xmlns:a16="http://schemas.microsoft.com/office/drawing/2014/main" id="{08C07A44-9F5F-4C61-B594-DC16DA5DD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555152"/>
              </p:ext>
            </p:extLst>
          </p:nvPr>
        </p:nvGraphicFramePr>
        <p:xfrm>
          <a:off x="251520" y="1484784"/>
          <a:ext cx="8496944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96944">
                  <a:extLst>
                    <a:ext uri="{9D8B030D-6E8A-4147-A177-3AD203B41FA5}">
                      <a16:colId xmlns="" xmlns:a16="http://schemas.microsoft.com/office/drawing/2014/main" val="1244654844"/>
                    </a:ext>
                  </a:extLst>
                </a:gridCol>
              </a:tblGrid>
              <a:tr h="1296144">
                <a:tc>
                  <a:txBody>
                    <a:bodyPr/>
                    <a:lstStyle/>
                    <a:p>
                      <a:pPr marL="571500" indent="-571500">
                        <a:buFont typeface="Wingdings" panose="05000000000000000000" pitchFamily="2" charset="2"/>
                        <a:buChar char="q"/>
                      </a:pPr>
                      <a:r>
                        <a:rPr lang="fr-ML" sz="4000" b="1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Comment exploiter cet outil pour la sensibilisation aux DSSR ?</a:t>
                      </a:r>
                      <a:endParaRPr lang="fr-FR" sz="4000" b="1" kern="12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09843985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95537" y="2852936"/>
            <a:ext cx="810365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ML" sz="32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L’outil peut être exploité pour: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ML" sz="3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Sensibilisation aux DSSR dans les milieux Scolaires et Extrascolaires. 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ML" sz="3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mise en œuvre d’un </a:t>
            </a:r>
            <a:r>
              <a:rPr lang="fr-ML" sz="3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programme ou projet DSSR, </a:t>
            </a:r>
            <a:endParaRPr lang="fr-ML" sz="30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ML" sz="3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formation des </a:t>
            </a:r>
            <a:r>
              <a:rPr lang="fr-ML" sz="3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pairs éducateurs </a:t>
            </a:r>
            <a:r>
              <a:rPr lang="fr-ML" sz="3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jeunes</a:t>
            </a:r>
            <a:endParaRPr lang="fr-FR" sz="3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76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7505" y="1412776"/>
            <a:ext cx="8784974" cy="232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fr-ML" sz="30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L’outil peut être:</a:t>
            </a:r>
          </a:p>
          <a:p>
            <a:pPr marL="285750" indent="-285750" algn="just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ML" sz="3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imprimé </a:t>
            </a:r>
            <a:r>
              <a:rPr lang="fr-ML" sz="3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copie dure, </a:t>
            </a:r>
            <a:endParaRPr lang="fr-ML" sz="30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ML" sz="3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 </a:t>
            </a:r>
            <a:r>
              <a:rPr lang="fr-ML" sz="3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 une tablette ou le </a:t>
            </a:r>
            <a:r>
              <a:rPr lang="fr-ML" sz="3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téléphone, </a:t>
            </a:r>
          </a:p>
          <a:p>
            <a:pPr marL="285750" indent="-285750" algn="just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ML" sz="3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projeté </a:t>
            </a:r>
            <a:r>
              <a:rPr lang="fr-ML" sz="3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travers un vidéo projecteur…</a:t>
            </a:r>
            <a:endParaRPr lang="fr-FR" sz="3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7504" y="3822814"/>
            <a:ext cx="8784975" cy="2990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fr-ML" sz="30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Contenu de l’outil peut être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ML" sz="3000" b="1" dirty="0"/>
              <a:t>diffusé pendant </a:t>
            </a:r>
            <a:r>
              <a:rPr lang="fr-ML" sz="3000" b="1" dirty="0">
                <a:solidFill>
                  <a:srgbClr val="FF0000"/>
                </a:solidFill>
              </a:rPr>
              <a:t>10 à 19 séances </a:t>
            </a:r>
            <a:r>
              <a:rPr lang="fr-ML" sz="3000" b="1" dirty="0"/>
              <a:t>de sensibilisation ou discussions sur les thèmes pour une durée de 15 minutes à 1 heure de temps, selon le niveau de compréhension des participants et les réalités locales. </a:t>
            </a:r>
            <a:endParaRPr lang="fr-FR" sz="3000" b="1" dirty="0"/>
          </a:p>
        </p:txBody>
      </p:sp>
    </p:spTree>
    <p:extLst>
      <p:ext uri="{BB962C8B-B14F-4D97-AF65-F5344CB8AC3E}">
        <p14:creationId xmlns:p14="http://schemas.microsoft.com/office/powerpoint/2010/main" val="56579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graphicFrame>
        <p:nvGraphicFramePr>
          <p:cNvPr id="3" name="Tableau 6">
            <a:extLst>
              <a:ext uri="{FF2B5EF4-FFF2-40B4-BE49-F238E27FC236}">
                <a16:creationId xmlns="" xmlns:a16="http://schemas.microsoft.com/office/drawing/2014/main" id="{08C07A44-9F5F-4C61-B594-DC16DA5DD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2071872"/>
              </p:ext>
            </p:extLst>
          </p:nvPr>
        </p:nvGraphicFramePr>
        <p:xfrm>
          <a:off x="251520" y="1484784"/>
          <a:ext cx="5328592" cy="72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8592">
                  <a:extLst>
                    <a:ext uri="{9D8B030D-6E8A-4147-A177-3AD203B41FA5}">
                      <a16:colId xmlns="" xmlns:a16="http://schemas.microsoft.com/office/drawing/2014/main" val="1244654844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marL="571500" indent="-571500">
                        <a:buFont typeface="Wingdings" panose="05000000000000000000" pitchFamily="2" charset="2"/>
                        <a:buChar char="q"/>
                      </a:pPr>
                      <a:r>
                        <a:rPr lang="fr-ML" sz="4000" b="1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Contenu de l’Outils</a:t>
                      </a:r>
                      <a:endParaRPr lang="fr-FR" sz="4000" b="1" kern="12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09843985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23528" y="2365811"/>
            <a:ext cx="8424936" cy="4375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ML" sz="3000" b="1" dirty="0" smtClean="0"/>
              <a:t>Changements  </a:t>
            </a:r>
            <a:r>
              <a:rPr lang="fr-ML" sz="3000" b="1" dirty="0"/>
              <a:t>du corps du garçon au cours  </a:t>
            </a:r>
            <a:r>
              <a:rPr lang="fr-ML" sz="3000" b="1" dirty="0" smtClean="0"/>
              <a:t>                           de </a:t>
            </a:r>
            <a:r>
              <a:rPr lang="fr-ML" sz="3000" b="1" dirty="0"/>
              <a:t>la puberté</a:t>
            </a:r>
            <a:endParaRPr lang="fr-FR" sz="30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ML" sz="3000" b="1" dirty="0"/>
              <a:t>Changements  du corps de la fille au cours  </a:t>
            </a:r>
            <a:r>
              <a:rPr lang="fr-ML" sz="3000" b="1" dirty="0" smtClean="0"/>
              <a:t>                 de </a:t>
            </a:r>
            <a:r>
              <a:rPr lang="fr-ML" sz="3000" b="1" dirty="0"/>
              <a:t>la puberté</a:t>
            </a:r>
            <a:endParaRPr lang="fr-FR" sz="30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ML" sz="3000" b="1" dirty="0"/>
              <a:t>Cycle de la reproduction</a:t>
            </a:r>
            <a:endParaRPr lang="fr-FR" sz="30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ML" sz="3000" b="1" dirty="0"/>
              <a:t>Abstinence sexuelle</a:t>
            </a:r>
            <a:endParaRPr lang="fr-FR" sz="30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ML" sz="3000" b="1" dirty="0"/>
              <a:t>Négociation du port du préservatif</a:t>
            </a:r>
            <a:endParaRPr lang="fr-FR" sz="30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ML" sz="3000" b="1" dirty="0"/>
              <a:t>Fidélité mutuelle dans le couple</a:t>
            </a:r>
            <a:endParaRPr lang="fr-FR" sz="30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ML" sz="3000" b="1" dirty="0" smtClean="0">
                <a:solidFill>
                  <a:srgbClr val="FF0000"/>
                </a:solidFill>
              </a:rPr>
              <a:t>Etc.</a:t>
            </a:r>
            <a:endParaRPr lang="fr-FR" sz="3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81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graphicFrame>
        <p:nvGraphicFramePr>
          <p:cNvPr id="3" name="Tableau 6">
            <a:extLst>
              <a:ext uri="{FF2B5EF4-FFF2-40B4-BE49-F238E27FC236}">
                <a16:creationId xmlns="" xmlns:a16="http://schemas.microsoft.com/office/drawing/2014/main" id="{08C07A44-9F5F-4C61-B594-DC16DA5DD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344624"/>
              </p:ext>
            </p:extLst>
          </p:nvPr>
        </p:nvGraphicFramePr>
        <p:xfrm>
          <a:off x="251520" y="1484784"/>
          <a:ext cx="5328592" cy="72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8592">
                  <a:extLst>
                    <a:ext uri="{9D8B030D-6E8A-4147-A177-3AD203B41FA5}">
                      <a16:colId xmlns="" xmlns:a16="http://schemas.microsoft.com/office/drawing/2014/main" val="1244654844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marL="571500" indent="-571500">
                        <a:buFont typeface="Wingdings" panose="05000000000000000000" pitchFamily="2" charset="2"/>
                        <a:buChar char="q"/>
                      </a:pPr>
                      <a:r>
                        <a:rPr lang="fr-ML" sz="4000" b="1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Où trouver cet outil ?</a:t>
                      </a:r>
                      <a:endParaRPr lang="fr-FR" sz="4000" b="1" kern="12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09843985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23528" y="2423790"/>
            <a:ext cx="84249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ML" sz="3200" b="1" dirty="0"/>
              <a:t>Cet outil est disponible sur le site </a:t>
            </a:r>
            <a:r>
              <a:rPr lang="fr-ML" sz="3200" b="1" u="sng" dirty="0">
                <a:hlinkClick r:id="rId7"/>
              </a:rPr>
              <a:t>http://www.dssr-osc-ao.org/index.php/etudes/</a:t>
            </a:r>
            <a:r>
              <a:rPr lang="fr-ML" sz="3200" b="1" dirty="0"/>
              <a:t> 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80222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1796</TotalTime>
  <Words>321</Words>
  <Application>Microsoft Office PowerPoint</Application>
  <PresentationFormat>Affichage à l'écran (4:3)</PresentationFormat>
  <Paragraphs>72</Paragraphs>
  <Slides>16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4" baseType="lpstr">
      <vt:lpstr>Arial</vt:lpstr>
      <vt:lpstr>Arial Black</vt:lpstr>
      <vt:lpstr>Calibri</vt:lpstr>
      <vt:lpstr>Script MT Bold</vt:lpstr>
      <vt:lpstr>Times New Roman</vt:lpstr>
      <vt:lpstr>Verdana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Sory Ibrahima MONEKATA</dc:creator>
  <cp:lastModifiedBy>Santos</cp:lastModifiedBy>
  <cp:revision>128</cp:revision>
  <dcterms:created xsi:type="dcterms:W3CDTF">2019-09-21T10:35:26Z</dcterms:created>
  <dcterms:modified xsi:type="dcterms:W3CDTF">2019-11-11T10:46:21Z</dcterms:modified>
</cp:coreProperties>
</file>