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72" r:id="rId4"/>
    <p:sldId id="259" r:id="rId5"/>
    <p:sldId id="260" r:id="rId6"/>
    <p:sldId id="267" r:id="rId7"/>
    <p:sldId id="268" r:id="rId8"/>
    <p:sldId id="269" r:id="rId9"/>
    <p:sldId id="270" r:id="rId10"/>
    <p:sldId id="284" r:id="rId11"/>
    <p:sldId id="261" r:id="rId12"/>
    <p:sldId id="286" r:id="rId13"/>
    <p:sldId id="285" r:id="rId14"/>
    <p:sldId id="279" r:id="rId15"/>
    <p:sldId id="287" r:id="rId16"/>
    <p:sldId id="288" r:id="rId17"/>
    <p:sldId id="289" r:id="rId18"/>
    <p:sldId id="290" r:id="rId19"/>
    <p:sldId id="291" r:id="rId20"/>
    <p:sldId id="292" r:id="rId21"/>
    <p:sldId id="293" r:id="rId22"/>
    <p:sldId id="294" r:id="rId23"/>
    <p:sldId id="295" r:id="rId24"/>
    <p:sldId id="296" r:id="rId25"/>
    <p:sldId id="28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4660"/>
  </p:normalViewPr>
  <p:slideViewPr>
    <p:cSldViewPr>
      <p:cViewPr varScale="1">
        <p:scale>
          <a:sx n="56" d="100"/>
          <a:sy n="56" d="100"/>
        </p:scale>
        <p:origin x="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EB9B1-9D38-47AF-990A-59AE1755FD4A}" type="datetimeFigureOut">
              <a:rPr lang="en-US" smtClean="0"/>
              <a:t>11/11/2019</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26528-133B-4986-A7F4-681D5B9BA30C}" type="slidenum">
              <a:rPr lang="en-US" smtClean="0"/>
              <a:t>‹N°›</a:t>
            </a:fld>
            <a:endParaRPr lang="en-US"/>
          </a:p>
        </p:txBody>
      </p:sp>
    </p:spTree>
    <p:extLst>
      <p:ext uri="{BB962C8B-B14F-4D97-AF65-F5344CB8AC3E}">
        <p14:creationId xmlns:p14="http://schemas.microsoft.com/office/powerpoint/2010/main" val="345975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826528-133B-4986-A7F4-681D5B9BA30C}" type="slidenum">
              <a:rPr lang="en-US" smtClean="0"/>
              <a:t>3</a:t>
            </a:fld>
            <a:endParaRPr lang="en-US"/>
          </a:p>
        </p:txBody>
      </p:sp>
    </p:spTree>
    <p:extLst>
      <p:ext uri="{BB962C8B-B14F-4D97-AF65-F5344CB8AC3E}">
        <p14:creationId xmlns:p14="http://schemas.microsoft.com/office/powerpoint/2010/main" val="140351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D826528-133B-4986-A7F4-681D5B9BA30C}" type="slidenum">
              <a:rPr lang="en-US" smtClean="0"/>
              <a:t>24</a:t>
            </a:fld>
            <a:endParaRPr lang="en-US"/>
          </a:p>
        </p:txBody>
      </p:sp>
    </p:spTree>
    <p:extLst>
      <p:ext uri="{BB962C8B-B14F-4D97-AF65-F5344CB8AC3E}">
        <p14:creationId xmlns:p14="http://schemas.microsoft.com/office/powerpoint/2010/main" val="407537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565CCD1-AD8A-45AB-A58C-44A0DA7AC438}" type="slidenum">
              <a:rPr lang="fr-FR" smtClean="0"/>
              <a:t>25</a:t>
            </a:fld>
            <a:endParaRPr lang="fr-FR"/>
          </a:p>
        </p:txBody>
      </p:sp>
    </p:spTree>
    <p:extLst>
      <p:ext uri="{BB962C8B-B14F-4D97-AF65-F5344CB8AC3E}">
        <p14:creationId xmlns:p14="http://schemas.microsoft.com/office/powerpoint/2010/main" val="169930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244713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63100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74663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01978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59881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22879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657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51517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11070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40153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83A859-C551-474D-AB37-89C3EE1DCF67}" type="datetimeFigureOut">
              <a:rPr lang="fr-FR" smtClean="0"/>
              <a:t>11-nov.-2019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35121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3A859-C551-474D-AB37-89C3EE1DCF67}" type="datetimeFigureOut">
              <a:rPr lang="fr-FR" smtClean="0"/>
              <a:t>11-nov.-2019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6F9EB-B919-4DEB-9F94-CCE31F05ADCF}" type="slidenum">
              <a:rPr lang="fr-FR" smtClean="0"/>
              <a:t>‹N°›</a:t>
            </a:fld>
            <a:endParaRPr lang="fr-FR" dirty="0"/>
          </a:p>
        </p:txBody>
      </p:sp>
    </p:spTree>
    <p:extLst>
      <p:ext uri="{BB962C8B-B14F-4D97-AF65-F5344CB8AC3E}">
        <p14:creationId xmlns:p14="http://schemas.microsoft.com/office/powerpoint/2010/main" val="396700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6.tmp"/><Relationship Id="rId3" Type="http://schemas.openxmlformats.org/officeDocument/2006/relationships/image" Target="../media/image2.emf"/><Relationship Id="rId7" Type="http://schemas.openxmlformats.org/officeDocument/2006/relationships/hyperlink" Target="https://tciurbanhealth.org/fr/adolescent-youth-sexual-reproductive-health-toolkit/" TargetMode="Externa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0.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w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1.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sp>
        <p:nvSpPr>
          <p:cNvPr id="11" name="Subtitle 2"/>
          <p:cNvSpPr txBox="1">
            <a:spLocks/>
          </p:cNvSpPr>
          <p:nvPr/>
        </p:nvSpPr>
        <p:spPr>
          <a:xfrm>
            <a:off x="1371600" y="1428736"/>
            <a:ext cx="6400800" cy="1295400"/>
          </a:xfrm>
          <a:prstGeom prst="rect">
            <a:avLst/>
          </a:prstGeom>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ctr" eaLnBrk="1" fontAlgn="auto" hangingPunct="1">
              <a:spcBef>
                <a:spcPct val="20000"/>
              </a:spcBef>
              <a:spcAft>
                <a:spcPts val="0"/>
              </a:spcAft>
              <a:buFont typeface="Arial" pitchFamily="34" charset="0"/>
              <a:buNone/>
              <a:defRPr/>
            </a:pPr>
            <a:r>
              <a:rPr lang="fr-FR"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rPr>
              <a:t>BIENVENUE</a:t>
            </a:r>
          </a:p>
          <a:p>
            <a:pPr marL="342900" indent="-342900" algn="ctr" eaLnBrk="1" fontAlgn="auto" hangingPunct="1">
              <a:spcBef>
                <a:spcPct val="20000"/>
              </a:spcBef>
              <a:spcAft>
                <a:spcPts val="0"/>
              </a:spcAft>
              <a:buFont typeface="Arial" pitchFamily="34" charset="0"/>
              <a:buNone/>
              <a:defRPr/>
            </a:pPr>
            <a:endParaRPr lang="fr-FR"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3200" dirty="0" smtClean="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32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p:txBody>
      </p:sp>
      <p:pic>
        <p:nvPicPr>
          <p:cNvPr id="12" name="Picture 6" descr="C:\Documents and Settings\ANA VASILACHE\Local Settings\Temporary Internet Files\Content.IE5\I4923J77\MCj0442022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485156"/>
            <a:ext cx="48768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Tree>
    <p:extLst>
      <p:ext uri="{BB962C8B-B14F-4D97-AF65-F5344CB8AC3E}">
        <p14:creationId xmlns:p14="http://schemas.microsoft.com/office/powerpoint/2010/main" val="112024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107504" y="1556792"/>
            <a:ext cx="8784975" cy="5093702"/>
          </a:xfrm>
          <a:prstGeom prst="rect">
            <a:avLst/>
          </a:prstGeom>
          <a:noFill/>
        </p:spPr>
        <p:txBody>
          <a:bodyPr wrap="square" rtlCol="0">
            <a:spAutoFit/>
          </a:bodyPr>
          <a:lstStyle/>
          <a:p>
            <a:pPr lvl="1" algn="just">
              <a:lnSpc>
                <a:spcPct val="150000"/>
              </a:lnSpc>
            </a:pPr>
            <a:r>
              <a:rPr lang="en-US" sz="3200" b="1" dirty="0" smtClean="0">
                <a:solidFill>
                  <a:srgbClr val="FF0000"/>
                </a:solidFill>
                <a:latin typeface="Verdana" panose="020B0604030504040204" pitchFamily="34" charset="0"/>
                <a:ea typeface="Verdana" panose="020B0604030504040204" pitchFamily="34" charset="0"/>
              </a:rPr>
              <a:t>Justification du module </a:t>
            </a:r>
            <a:r>
              <a:rPr lang="fr-FR" sz="3200" b="1" dirty="0" smtClean="0">
                <a:solidFill>
                  <a:srgbClr val="FF0000"/>
                </a:solidFill>
                <a:latin typeface="Verdana" panose="020B0604030504040204" pitchFamily="34" charset="0"/>
                <a:ea typeface="Verdana" panose="020B0604030504040204" pitchFamily="34" charset="0"/>
              </a:rPr>
              <a:t>4</a:t>
            </a:r>
            <a:endParaRPr lang="fr-FR" sz="3600" b="1" dirty="0">
              <a:solidFill>
                <a:srgbClr val="FF0000"/>
              </a:solidFill>
              <a:latin typeface="Verdana" panose="020B0604030504040204" pitchFamily="34" charset="0"/>
              <a:ea typeface="Verdana" panose="020B0604030504040204" pitchFamily="34" charset="0"/>
            </a:endParaRPr>
          </a:p>
          <a:p>
            <a:pPr lvl="1" algn="just">
              <a:lnSpc>
                <a:spcPct val="150000"/>
              </a:lnSpc>
            </a:pPr>
            <a:endParaRPr lang="fr-FR" sz="1400" dirty="0">
              <a:latin typeface="Verdana" panose="020B0604030504040204" pitchFamily="34" charset="0"/>
              <a:ea typeface="Verdana" panose="020B0604030504040204" pitchFamily="34" charset="0"/>
            </a:endParaRPr>
          </a:p>
          <a:p>
            <a:pPr algn="just"/>
            <a:r>
              <a:rPr lang="fr-ML" sz="3200" b="1" dirty="0"/>
              <a:t>C</a:t>
            </a:r>
            <a:r>
              <a:rPr lang="fr-ML" sz="3200" b="1" dirty="0" smtClean="0"/>
              <a:t>ompiler </a:t>
            </a:r>
            <a:r>
              <a:rPr lang="fr-ML" sz="3200" b="1" dirty="0"/>
              <a:t>et disséminer des outils de communication adaptés aux besoins de sensibilisation des parties prenantes dans nos pays d’intervention, en vue de la promotion de la planification familiale, de la santé de la reproduction et des DSSR, à la fois pour les communautés scolaires et pour les milieux extra-scolaires</a:t>
            </a:r>
            <a:r>
              <a:rPr lang="fr-ML" sz="3200" b="1" dirty="0" smtClean="0"/>
              <a:t>.</a:t>
            </a:r>
            <a:endParaRPr lang="fr-FR" sz="3200" b="1" dirty="0"/>
          </a:p>
        </p:txBody>
      </p:sp>
    </p:spTree>
    <p:extLst>
      <p:ext uri="{BB962C8B-B14F-4D97-AF65-F5344CB8AC3E}">
        <p14:creationId xmlns:p14="http://schemas.microsoft.com/office/powerpoint/2010/main" val="413237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179512" y="1340768"/>
            <a:ext cx="8784976" cy="5416868"/>
          </a:xfrm>
          <a:prstGeom prst="rect">
            <a:avLst/>
          </a:prstGeom>
          <a:noFill/>
        </p:spPr>
        <p:txBody>
          <a:bodyPr wrap="square" rtlCol="0">
            <a:spAutoFit/>
          </a:bodyPr>
          <a:lstStyle/>
          <a:p>
            <a:pPr lvl="1" algn="just">
              <a:lnSpc>
                <a:spcPct val="150000"/>
              </a:lnSpc>
            </a:pPr>
            <a:r>
              <a:rPr lang="fr-FR" sz="6000" b="1" dirty="0" smtClean="0">
                <a:solidFill>
                  <a:srgbClr val="FF0000"/>
                </a:solidFill>
                <a:latin typeface="+mj-lt"/>
                <a:ea typeface="Verdana" panose="020B0604030504040204" pitchFamily="34" charset="0"/>
              </a:rPr>
              <a:t>But</a:t>
            </a:r>
            <a:endParaRPr lang="fr-FR" sz="3600" b="1" dirty="0">
              <a:solidFill>
                <a:srgbClr val="FF0000"/>
              </a:solidFill>
              <a:latin typeface="+mj-lt"/>
              <a:ea typeface="Verdana" panose="020B0604030504040204" pitchFamily="34" charset="0"/>
            </a:endParaRPr>
          </a:p>
          <a:p>
            <a:pPr algn="just"/>
            <a:r>
              <a:rPr lang="en-US" sz="3200" b="1" dirty="0" err="1">
                <a:latin typeface="+mj-lt"/>
                <a:ea typeface="Verdana" panose="020B0604030504040204" pitchFamily="34" charset="0"/>
              </a:rPr>
              <a:t>Introduire</a:t>
            </a:r>
            <a:r>
              <a:rPr lang="en-US" sz="3200" b="1" dirty="0">
                <a:latin typeface="+mj-lt"/>
                <a:ea typeface="Verdana" panose="020B0604030504040204" pitchFamily="34" charset="0"/>
              </a:rPr>
              <a:t> et </a:t>
            </a:r>
            <a:r>
              <a:rPr lang="en-US" sz="3200" b="1" dirty="0" err="1">
                <a:latin typeface="+mj-lt"/>
                <a:ea typeface="Verdana" panose="020B0604030504040204" pitchFamily="34" charset="0"/>
              </a:rPr>
              <a:t>o</a:t>
            </a:r>
            <a:r>
              <a:rPr lang="en-US" sz="3200" b="1" dirty="0" err="1" smtClean="0">
                <a:latin typeface="+mj-lt"/>
                <a:ea typeface="Verdana" panose="020B0604030504040204" pitchFamily="34" charset="0"/>
              </a:rPr>
              <a:t>utiller</a:t>
            </a:r>
            <a:r>
              <a:rPr lang="en-US" sz="3200" b="1" dirty="0" smtClean="0">
                <a:latin typeface="+mj-lt"/>
                <a:ea typeface="Verdana" panose="020B0604030504040204" pitchFamily="34" charset="0"/>
              </a:rPr>
              <a:t> </a:t>
            </a:r>
            <a:r>
              <a:rPr lang="en-US" sz="3200" b="1" dirty="0">
                <a:latin typeface="+mj-lt"/>
                <a:ea typeface="Verdana" panose="020B0604030504040204" pitchFamily="34" charset="0"/>
              </a:rPr>
              <a:t>les </a:t>
            </a:r>
            <a:r>
              <a:rPr lang="en-US" sz="3200" b="1" dirty="0" err="1">
                <a:latin typeface="+mj-lt"/>
                <a:ea typeface="Verdana" panose="020B0604030504040204" pitchFamily="34" charset="0"/>
              </a:rPr>
              <a:t>partenaires</a:t>
            </a:r>
            <a:r>
              <a:rPr lang="en-US" sz="3200" b="1" dirty="0">
                <a:latin typeface="+mj-lt"/>
                <a:ea typeface="Verdana" panose="020B0604030504040204" pitchFamily="34" charset="0"/>
              </a:rPr>
              <a:t> à </a:t>
            </a:r>
            <a:r>
              <a:rPr lang="fr-ML" sz="3200" b="1" dirty="0">
                <a:latin typeface="+mj-lt"/>
                <a:ea typeface="Verdana" panose="020B0604030504040204" pitchFamily="34" charset="0"/>
              </a:rPr>
              <a:t>des supports de sensibilisation adaptés aux besoins des différents groupes cibles en milieux scolaire et </a:t>
            </a:r>
            <a:r>
              <a:rPr lang="fr-ML" sz="3200" b="1" dirty="0" smtClean="0">
                <a:latin typeface="+mj-lt"/>
                <a:ea typeface="Verdana" panose="020B0604030504040204" pitchFamily="34" charset="0"/>
              </a:rPr>
              <a:t>extra-scolaire; leur </a:t>
            </a:r>
            <a:r>
              <a:rPr lang="fr-ML" sz="3200" b="1" dirty="0">
                <a:latin typeface="+mj-lt"/>
                <a:ea typeface="Verdana" panose="020B0604030504040204" pitchFamily="34" charset="0"/>
              </a:rPr>
              <a:t>doter des compétences nécessaires pour assurer l’intégration de la sensibilisation aux DSSR dans leurs efforts de développement ou d’assistance humanitaire au Mali, en Guinée, au Burkina Faso et au Niger.</a:t>
            </a:r>
            <a:endParaRPr lang="fr-FR" sz="3200" b="1" dirty="0">
              <a:latin typeface="+mj-lt"/>
              <a:ea typeface="Verdana" panose="020B0604030504040204" pitchFamily="34" charset="0"/>
            </a:endParaRPr>
          </a:p>
        </p:txBody>
      </p:sp>
    </p:spTree>
    <p:extLst>
      <p:ext uri="{BB962C8B-B14F-4D97-AF65-F5344CB8AC3E}">
        <p14:creationId xmlns:p14="http://schemas.microsoft.com/office/powerpoint/2010/main" val="1146131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5496" y="980728"/>
            <a:ext cx="8892480" cy="6109365"/>
          </a:xfrm>
          <a:prstGeom prst="rect">
            <a:avLst/>
          </a:prstGeom>
          <a:noFill/>
        </p:spPr>
        <p:txBody>
          <a:bodyPr wrap="square" rtlCol="0">
            <a:spAutoFit/>
          </a:bodyPr>
          <a:lstStyle/>
          <a:p>
            <a:pPr lvl="1" algn="just">
              <a:lnSpc>
                <a:spcPct val="150000"/>
              </a:lnSpc>
            </a:pPr>
            <a:r>
              <a:rPr lang="fr-FR" sz="4400" b="1" dirty="0" smtClean="0">
                <a:solidFill>
                  <a:srgbClr val="FF0000"/>
                </a:solidFill>
                <a:latin typeface="+mj-lt"/>
                <a:ea typeface="Verdana" panose="020B0604030504040204" pitchFamily="34" charset="0"/>
              </a:rPr>
              <a:t>Objectifs:</a:t>
            </a:r>
            <a:endParaRPr lang="fr-FR" sz="2400" b="1" dirty="0">
              <a:solidFill>
                <a:srgbClr val="FF0000"/>
              </a:solidFill>
              <a:latin typeface="+mj-lt"/>
              <a:ea typeface="Verdana" panose="020B0604030504040204" pitchFamily="34" charset="0"/>
            </a:endParaRPr>
          </a:p>
          <a:p>
            <a:pPr marL="457200" lvl="0" indent="-457200" algn="just">
              <a:buFont typeface="Arial" panose="020B0604020202020204" pitchFamily="34" charset="0"/>
              <a:buChar char="•"/>
            </a:pPr>
            <a:r>
              <a:rPr lang="fr-ML" sz="2900" b="1" dirty="0">
                <a:latin typeface="+mj-lt"/>
                <a:ea typeface="Verdana" panose="020B0604030504040204" pitchFamily="34" charset="0"/>
              </a:rPr>
              <a:t>se familiariser avec une variété d’outils de sensibilisation aux DSSR pour les milieux scolaires et extra-scolaires;</a:t>
            </a:r>
            <a:endParaRPr lang="fr-FR" sz="2900" b="1" dirty="0">
              <a:latin typeface="+mj-lt"/>
              <a:ea typeface="Verdana" panose="020B0604030504040204" pitchFamily="34" charset="0"/>
            </a:endParaRPr>
          </a:p>
          <a:p>
            <a:pPr marL="457200" lvl="0" indent="-457200" algn="just">
              <a:buFont typeface="Arial" panose="020B0604020202020204" pitchFamily="34" charset="0"/>
              <a:buChar char="•"/>
            </a:pPr>
            <a:r>
              <a:rPr lang="fr-ML" sz="2900" b="1" dirty="0">
                <a:latin typeface="+mj-lt"/>
                <a:ea typeface="Verdana" panose="020B0604030504040204" pitchFamily="34" charset="0"/>
              </a:rPr>
              <a:t>apprécier la spécificité des approches, messages et techniques de sensibilisation relatives au contexte humanitaire, au VIH/SIDA, aux méthodes de contraception modernes de planification familiale et à la fistule ;</a:t>
            </a:r>
            <a:endParaRPr lang="fr-FR" sz="2900" b="1" dirty="0">
              <a:latin typeface="+mj-lt"/>
              <a:ea typeface="Verdana" panose="020B0604030504040204" pitchFamily="34" charset="0"/>
            </a:endParaRPr>
          </a:p>
          <a:p>
            <a:pPr marL="457200" lvl="0" indent="-457200" algn="just">
              <a:buFont typeface="Arial" panose="020B0604020202020204" pitchFamily="34" charset="0"/>
              <a:buChar char="•"/>
            </a:pPr>
            <a:r>
              <a:rPr lang="fr-ML" sz="2900" b="1" dirty="0">
                <a:latin typeface="+mj-lt"/>
                <a:ea typeface="Verdana" panose="020B0604030504040204" pitchFamily="34" charset="0"/>
              </a:rPr>
              <a:t>pouvoir planifier et organiser un atelier ou des séances de formation </a:t>
            </a:r>
            <a:r>
              <a:rPr lang="fr-ML" sz="2900" b="1" dirty="0" smtClean="0">
                <a:latin typeface="+mj-lt"/>
                <a:ea typeface="Verdana" panose="020B0604030504040204" pitchFamily="34" charset="0"/>
              </a:rPr>
              <a:t>des prestataires de services en </a:t>
            </a:r>
            <a:r>
              <a:rPr lang="fr-ML" sz="2900" b="1" dirty="0">
                <a:latin typeface="+mj-lt"/>
                <a:ea typeface="Verdana" panose="020B0604030504040204" pitchFamily="34" charset="0"/>
              </a:rPr>
              <a:t>faveur des DSSR</a:t>
            </a:r>
            <a:r>
              <a:rPr lang="fr-ML" sz="2900" b="1" dirty="0" smtClean="0">
                <a:latin typeface="+mj-lt"/>
                <a:ea typeface="Verdana" panose="020B0604030504040204" pitchFamily="34" charset="0"/>
              </a:rPr>
              <a:t>.</a:t>
            </a:r>
            <a:endParaRPr lang="fr-FR" sz="2900" b="1" dirty="0">
              <a:latin typeface="+mj-lt"/>
              <a:ea typeface="Verdana" panose="020B0604030504040204" pitchFamily="34" charset="0"/>
            </a:endParaRPr>
          </a:p>
        </p:txBody>
      </p:sp>
    </p:spTree>
    <p:extLst>
      <p:ext uri="{BB962C8B-B14F-4D97-AF65-F5344CB8AC3E}">
        <p14:creationId xmlns:p14="http://schemas.microsoft.com/office/powerpoint/2010/main" val="180010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179512" y="1556792"/>
            <a:ext cx="8856984" cy="5001369"/>
          </a:xfrm>
          <a:prstGeom prst="rect">
            <a:avLst/>
          </a:prstGeom>
          <a:noFill/>
        </p:spPr>
        <p:txBody>
          <a:bodyPr wrap="square" rtlCol="0">
            <a:spAutoFit/>
          </a:bodyPr>
          <a:lstStyle/>
          <a:p>
            <a:pPr lvl="1" algn="just"/>
            <a:r>
              <a:rPr lang="en-US" sz="3600" b="1" dirty="0" err="1" smtClean="0">
                <a:solidFill>
                  <a:srgbClr val="FF0000"/>
                </a:solidFill>
                <a:latin typeface="Verdana" panose="020B0604030504040204" pitchFamily="34" charset="0"/>
                <a:ea typeface="Verdana" panose="020B0604030504040204" pitchFamily="34" charset="0"/>
              </a:rPr>
              <a:t>Méthodologie</a:t>
            </a:r>
            <a:endParaRPr lang="fr-FR" sz="3600" b="1" dirty="0">
              <a:solidFill>
                <a:srgbClr val="FF0000"/>
              </a:solidFill>
              <a:latin typeface="Verdana" panose="020B0604030504040204" pitchFamily="34" charset="0"/>
              <a:ea typeface="Verdana" panose="020B0604030504040204" pitchFamily="34" charset="0"/>
            </a:endParaRPr>
          </a:p>
          <a:p>
            <a:pPr lvl="1" algn="just">
              <a:lnSpc>
                <a:spcPct val="150000"/>
              </a:lnSpc>
            </a:pPr>
            <a:endParaRPr lang="fr-FR" b="1" dirty="0">
              <a:solidFill>
                <a:srgbClr val="FF0000"/>
              </a:solidFill>
              <a:latin typeface="Verdana" panose="020B0604030504040204" pitchFamily="34" charset="0"/>
              <a:ea typeface="Verdana" panose="020B0604030504040204" pitchFamily="34" charset="0"/>
            </a:endParaRPr>
          </a:p>
          <a:p>
            <a:pPr lvl="0" algn="just"/>
            <a:r>
              <a:rPr lang="fr-ML" sz="3200" b="1" dirty="0" smtClean="0">
                <a:solidFill>
                  <a:srgbClr val="FF0000"/>
                </a:solidFill>
              </a:rPr>
              <a:t>Phase 1</a:t>
            </a:r>
            <a:r>
              <a:rPr lang="fr-ML" sz="3200" b="1" dirty="0">
                <a:solidFill>
                  <a:srgbClr val="FF0000"/>
                </a:solidFill>
              </a:rPr>
              <a:t> : </a:t>
            </a:r>
            <a:r>
              <a:rPr lang="fr-ML" sz="3200" b="1" dirty="0" smtClean="0"/>
              <a:t>recrutement </a:t>
            </a:r>
            <a:r>
              <a:rPr lang="fr-ML" sz="3200" b="1" dirty="0"/>
              <a:t>d’un </a:t>
            </a:r>
            <a:r>
              <a:rPr lang="fr-ML" sz="3200" b="1" dirty="0" smtClean="0"/>
              <a:t>consultant;</a:t>
            </a:r>
            <a:endParaRPr lang="fr-FR" sz="3200" b="1" dirty="0"/>
          </a:p>
          <a:p>
            <a:pPr lvl="0" algn="just"/>
            <a:r>
              <a:rPr lang="fr-ML" sz="3200" b="1" dirty="0">
                <a:solidFill>
                  <a:srgbClr val="FF0000"/>
                </a:solidFill>
              </a:rPr>
              <a:t>Phase 2: </a:t>
            </a:r>
            <a:r>
              <a:rPr lang="fr-ML" sz="3200" b="1" dirty="0"/>
              <a:t>Recherche documentaire et échanges avec les parties prenantes clefs du secteur DSSR ; </a:t>
            </a:r>
            <a:endParaRPr lang="fr-FR" sz="3200" b="1" dirty="0"/>
          </a:p>
          <a:p>
            <a:pPr lvl="0" algn="just"/>
            <a:r>
              <a:rPr lang="fr-ML" sz="3200" b="1" dirty="0">
                <a:solidFill>
                  <a:srgbClr val="FF0000"/>
                </a:solidFill>
              </a:rPr>
              <a:t>Phase 3: </a:t>
            </a:r>
            <a:r>
              <a:rPr lang="fr-ML" sz="3200" b="1" dirty="0"/>
              <a:t>P</a:t>
            </a:r>
            <a:r>
              <a:rPr lang="fr-ML" sz="3200" b="1" dirty="0" smtClean="0"/>
              <a:t>rise </a:t>
            </a:r>
            <a:r>
              <a:rPr lang="fr-ML" sz="3200" b="1" dirty="0"/>
              <a:t>en compte des recommandations des études menées dans le cadre du projet par </a:t>
            </a:r>
            <a:r>
              <a:rPr lang="fr-ML" sz="3200" b="1" dirty="0" err="1"/>
              <a:t>Ebenezer</a:t>
            </a:r>
            <a:r>
              <a:rPr lang="fr-ML" sz="3200" b="1" dirty="0"/>
              <a:t> International ;</a:t>
            </a:r>
            <a:endParaRPr lang="fr-FR" sz="3200" b="1" dirty="0"/>
          </a:p>
          <a:p>
            <a:pPr lvl="0" algn="just"/>
            <a:r>
              <a:rPr lang="fr-ML" sz="3200" b="1" dirty="0">
                <a:solidFill>
                  <a:srgbClr val="FF0000"/>
                </a:solidFill>
              </a:rPr>
              <a:t>Phase </a:t>
            </a:r>
            <a:r>
              <a:rPr lang="fr-ML" sz="3200" b="1" dirty="0" smtClean="0">
                <a:solidFill>
                  <a:srgbClr val="FF0000"/>
                </a:solidFill>
              </a:rPr>
              <a:t>4: </a:t>
            </a:r>
            <a:r>
              <a:rPr lang="fr-ML" sz="3200" b="1" dirty="0" smtClean="0"/>
              <a:t>Prise en </a:t>
            </a:r>
            <a:r>
              <a:rPr lang="fr-ML" sz="3200" b="1" dirty="0"/>
              <a:t>compte des commentaires et </a:t>
            </a:r>
            <a:r>
              <a:rPr lang="fr-ML" sz="3200" b="1" dirty="0" smtClean="0"/>
              <a:t>suggestions</a:t>
            </a:r>
            <a:endParaRPr lang="fr-FR" sz="3200" b="1" dirty="0"/>
          </a:p>
        </p:txBody>
      </p:sp>
    </p:spTree>
    <p:extLst>
      <p:ext uri="{BB962C8B-B14F-4D97-AF65-F5344CB8AC3E}">
        <p14:creationId xmlns:p14="http://schemas.microsoft.com/office/powerpoint/2010/main" val="312886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290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224644" y="1844824"/>
            <a:ext cx="3325440" cy="3477875"/>
          </a:xfrm>
          <a:prstGeom prst="rect">
            <a:avLst/>
          </a:prstGeom>
        </p:spPr>
        <p:txBody>
          <a:bodyPr wrap="square">
            <a:spAutoFit/>
          </a:bodyPr>
          <a:lstStyle/>
          <a:p>
            <a:pPr lvl="0"/>
            <a:r>
              <a:rPr lang="fr-ML" sz="44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1 </a:t>
            </a:r>
            <a:r>
              <a:rPr lang="en-US" sz="4400" b="1" dirty="0" smtClean="0">
                <a:solidFill>
                  <a:schemeClr val="tx2"/>
                </a:solidFill>
                <a:effectLst>
                  <a:outerShdw blurRad="38100" dist="38100" dir="2700000" algn="tl">
                    <a:srgbClr val="000000">
                      <a:alpha val="43137"/>
                    </a:srgbClr>
                  </a:outerShdw>
                </a:effectLst>
              </a:rPr>
              <a:t>Education des </a:t>
            </a:r>
            <a:r>
              <a:rPr lang="en-US" sz="4400" b="1" dirty="0" err="1" smtClean="0">
                <a:solidFill>
                  <a:schemeClr val="tx2"/>
                </a:solidFill>
                <a:effectLst>
                  <a:outerShdw blurRad="38100" dist="38100" dir="2700000" algn="tl">
                    <a:srgbClr val="000000">
                      <a:alpha val="43137"/>
                    </a:srgbClr>
                  </a:outerShdw>
                </a:effectLst>
              </a:rPr>
              <a:t>Jeunes</a:t>
            </a:r>
            <a:r>
              <a:rPr lang="en-US" sz="4400" b="1" dirty="0" smtClean="0">
                <a:solidFill>
                  <a:schemeClr val="tx2"/>
                </a:solidFill>
                <a:effectLst>
                  <a:outerShdw blurRad="38100" dist="38100" dir="2700000" algn="tl">
                    <a:srgbClr val="000000">
                      <a:alpha val="43137"/>
                    </a:srgbClr>
                  </a:outerShdw>
                </a:effectLst>
              </a:rPr>
              <a:t> par les </a:t>
            </a:r>
            <a:r>
              <a:rPr lang="en-US" sz="4400" b="1" dirty="0" err="1">
                <a:solidFill>
                  <a:schemeClr val="tx2"/>
                </a:solidFill>
                <a:effectLst>
                  <a:outerShdw blurRad="38100" dist="38100" dir="2700000" algn="tl">
                    <a:srgbClr val="000000">
                      <a:alpha val="43137"/>
                    </a:srgbClr>
                  </a:outerShdw>
                </a:effectLst>
              </a:rPr>
              <a:t>J</a:t>
            </a:r>
            <a:r>
              <a:rPr lang="en-US" sz="4400" b="1" dirty="0" err="1" smtClean="0">
                <a:solidFill>
                  <a:schemeClr val="tx2"/>
                </a:solidFill>
                <a:effectLst>
                  <a:outerShdw blurRad="38100" dist="38100" dir="2700000" algn="tl">
                    <a:srgbClr val="000000">
                      <a:alpha val="43137"/>
                    </a:srgbClr>
                  </a:outerShdw>
                </a:effectLst>
              </a:rPr>
              <a:t>eunes</a:t>
            </a:r>
            <a:endParaRPr lang="en-US" sz="4400" b="1" dirty="0" smtClean="0">
              <a:solidFill>
                <a:schemeClr val="tx2"/>
              </a:solidFill>
              <a:effectLst>
                <a:outerShdw blurRad="38100" dist="38100" dir="2700000" algn="tl">
                  <a:srgbClr val="000000">
                    <a:alpha val="43137"/>
                  </a:srgbClr>
                </a:outerShdw>
              </a:effectLst>
            </a:endParaRPr>
          </a:p>
        </p:txBody>
      </p:sp>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t="5980"/>
          <a:stretch/>
        </p:blipFill>
        <p:spPr>
          <a:xfrm>
            <a:off x="3550084" y="1268760"/>
            <a:ext cx="4118260" cy="5472608"/>
          </a:xfrm>
          <a:prstGeom prst="rect">
            <a:avLst/>
          </a:prstGeom>
        </p:spPr>
      </p:pic>
    </p:spTree>
    <p:extLst>
      <p:ext uri="{BB962C8B-B14F-4D97-AF65-F5344CB8AC3E}">
        <p14:creationId xmlns:p14="http://schemas.microsoft.com/office/powerpoint/2010/main" val="391042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224644" y="1508586"/>
            <a:ext cx="3267236" cy="5016758"/>
          </a:xfrm>
          <a:prstGeom prst="rect">
            <a:avLst/>
          </a:prstGeom>
        </p:spPr>
        <p:txBody>
          <a:bodyPr wrap="square">
            <a:spAutoFit/>
          </a:bodyPr>
          <a:lstStyle/>
          <a:p>
            <a:pPr lvl="0"/>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a:t>
            </a:r>
            <a:r>
              <a:rPr lang="fr-ML" sz="4000" b="1" dirty="0">
                <a:solidFill>
                  <a:srgbClr val="FF0000"/>
                </a:solidFill>
                <a:effectLst>
                  <a:outerShdw blurRad="38100" dist="38100" dir="2700000" algn="tl">
                    <a:srgbClr val="000000">
                      <a:alpha val="43137"/>
                    </a:srgbClr>
                  </a:outerShdw>
                </a:effectLst>
                <a:latin typeface="Showcard Gothic" panose="04020904020102020604" pitchFamily="82" charset="0"/>
              </a:rPr>
              <a:t>2</a:t>
            </a:r>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   </a:t>
            </a:r>
            <a:r>
              <a:rPr lang="en-US" sz="4000" b="1" dirty="0" err="1" smtClean="0">
                <a:solidFill>
                  <a:schemeClr val="tx2"/>
                </a:solidFill>
                <a:effectLst>
                  <a:outerShdw blurRad="38100" dist="38100" dir="2700000" algn="tl">
                    <a:srgbClr val="000000">
                      <a:alpha val="43137"/>
                    </a:srgbClr>
                  </a:outerShdw>
                </a:effectLst>
              </a:rPr>
              <a:t>Boite</a:t>
            </a:r>
            <a:r>
              <a:rPr lang="en-US" sz="4000" b="1" dirty="0" smtClean="0">
                <a:solidFill>
                  <a:schemeClr val="tx2"/>
                </a:solidFill>
                <a:effectLst>
                  <a:outerShdw blurRad="38100" dist="38100" dir="2700000" algn="tl">
                    <a:srgbClr val="000000">
                      <a:alpha val="43137"/>
                    </a:srgbClr>
                  </a:outerShdw>
                </a:effectLst>
              </a:rPr>
              <a:t> </a:t>
            </a:r>
            <a:r>
              <a:rPr lang="en-US" sz="4000" b="1" dirty="0">
                <a:solidFill>
                  <a:schemeClr val="tx2"/>
                </a:solidFill>
                <a:effectLst>
                  <a:outerShdw blurRad="38100" dist="38100" dir="2700000" algn="tl">
                    <a:srgbClr val="000000">
                      <a:alpha val="43137"/>
                    </a:srgbClr>
                  </a:outerShdw>
                </a:effectLst>
              </a:rPr>
              <a:t>à </a:t>
            </a:r>
            <a:r>
              <a:rPr lang="en-US" sz="4000" b="1" dirty="0" smtClean="0">
                <a:solidFill>
                  <a:schemeClr val="tx2"/>
                </a:solidFill>
                <a:effectLst>
                  <a:outerShdw blurRad="38100" dist="38100" dir="2700000" algn="tl">
                    <a:srgbClr val="000000">
                      <a:alpha val="43137"/>
                    </a:srgbClr>
                  </a:outerShdw>
                </a:effectLst>
              </a:rPr>
              <a:t>  image </a:t>
            </a:r>
            <a:r>
              <a:rPr lang="en-US" sz="4000" b="1" dirty="0">
                <a:solidFill>
                  <a:srgbClr val="FF0000"/>
                </a:solidFill>
                <a:effectLst>
                  <a:outerShdw blurRad="38100" dist="38100" dir="2700000" algn="tl">
                    <a:srgbClr val="000000">
                      <a:alpha val="43137"/>
                    </a:srgbClr>
                  </a:outerShdw>
                </a:effectLst>
              </a:rPr>
              <a:t>VIH/SIDA</a:t>
            </a:r>
            <a:r>
              <a:rPr lang="en-US" sz="4000" b="1" dirty="0">
                <a:solidFill>
                  <a:schemeClr val="tx2"/>
                </a:solidFill>
                <a:effectLst>
                  <a:outerShdw blurRad="38100" dist="38100" dir="2700000" algn="tl">
                    <a:srgbClr val="000000">
                      <a:alpha val="43137"/>
                    </a:srgbClr>
                  </a:outerShdw>
                </a:effectLst>
              </a:rPr>
              <a:t> : </a:t>
            </a:r>
            <a:r>
              <a:rPr lang="en-US" sz="4000" b="1" dirty="0" err="1">
                <a:solidFill>
                  <a:schemeClr val="tx2"/>
                </a:solidFill>
                <a:effectLst>
                  <a:outerShdw blurRad="38100" dist="38100" dir="2700000" algn="tl">
                    <a:srgbClr val="000000">
                      <a:alpha val="43137"/>
                    </a:srgbClr>
                  </a:outerShdw>
                </a:effectLst>
              </a:rPr>
              <a:t>Prévention</a:t>
            </a:r>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  du </a:t>
            </a:r>
            <a:r>
              <a:rPr lang="en-US" sz="4000" b="1" dirty="0">
                <a:solidFill>
                  <a:srgbClr val="FF0000"/>
                </a:solidFill>
                <a:effectLst>
                  <a:outerShdw blurRad="38100" dist="38100" dir="2700000" algn="tl">
                    <a:srgbClr val="000000">
                      <a:alpha val="43137"/>
                    </a:srgbClr>
                  </a:outerShdw>
                </a:effectLst>
              </a:rPr>
              <a:t>VIH</a:t>
            </a:r>
            <a:r>
              <a:rPr lang="en-US" sz="4000" b="1" dirty="0">
                <a:solidFill>
                  <a:schemeClr val="tx2"/>
                </a:solidFill>
                <a:effectLst>
                  <a:outerShdw blurRad="38100" dist="38100" dir="2700000" algn="tl">
                    <a:srgbClr val="000000">
                      <a:alpha val="43137"/>
                    </a:srgbClr>
                  </a:outerShdw>
                </a:effectLst>
              </a:rPr>
              <a:t> chez les </a:t>
            </a:r>
            <a:r>
              <a:rPr lang="en-US" sz="4000" b="1" dirty="0" err="1">
                <a:solidFill>
                  <a:schemeClr val="tx2"/>
                </a:solidFill>
                <a:effectLst>
                  <a:outerShdw blurRad="38100" dist="38100" dir="2700000" algn="tl">
                    <a:srgbClr val="000000">
                      <a:alpha val="43137"/>
                    </a:srgbClr>
                  </a:outerShdw>
                </a:effectLst>
              </a:rPr>
              <a:t>filles</a:t>
            </a:r>
            <a:r>
              <a:rPr lang="en-US" sz="4000" b="1" dirty="0">
                <a:solidFill>
                  <a:schemeClr val="tx2"/>
                </a:solidFill>
                <a:effectLst>
                  <a:outerShdw blurRad="38100" dist="38100" dir="2700000" algn="tl">
                    <a:srgbClr val="000000">
                      <a:alpha val="43137"/>
                    </a:srgbClr>
                  </a:outerShdw>
                </a:effectLst>
              </a:rPr>
              <a:t> de </a:t>
            </a:r>
            <a:r>
              <a:rPr lang="en-US" sz="4000" b="1" dirty="0" smtClean="0">
                <a:solidFill>
                  <a:schemeClr val="tx2"/>
                </a:solidFill>
                <a:effectLst>
                  <a:outerShdw blurRad="38100" dist="38100" dir="2700000" algn="tl">
                    <a:srgbClr val="000000">
                      <a:alpha val="43137"/>
                    </a:srgbClr>
                  </a:outerShdw>
                </a:effectLst>
              </a:rPr>
              <a:t>    </a:t>
            </a:r>
            <a:r>
              <a:rPr lang="en-US" sz="4000" b="1" dirty="0" smtClean="0">
                <a:solidFill>
                  <a:srgbClr val="FF0000"/>
                </a:solidFill>
                <a:effectLst>
                  <a:outerShdw blurRad="38100" dist="38100" dir="2700000" algn="tl">
                    <a:srgbClr val="000000">
                      <a:alpha val="43137"/>
                    </a:srgbClr>
                  </a:outerShdw>
                </a:effectLst>
              </a:rPr>
              <a:t>9 </a:t>
            </a:r>
            <a:r>
              <a:rPr lang="en-US" sz="4000" b="1" dirty="0" smtClean="0">
                <a:solidFill>
                  <a:schemeClr val="tx2"/>
                </a:solidFill>
                <a:effectLst>
                  <a:outerShdw blurRad="38100" dist="38100" dir="2700000" algn="tl">
                    <a:srgbClr val="000000">
                      <a:alpha val="43137"/>
                    </a:srgbClr>
                  </a:outerShdw>
                </a:effectLst>
              </a:rPr>
              <a:t> à </a:t>
            </a:r>
            <a:r>
              <a:rPr lang="en-US" sz="4000" b="1" dirty="0">
                <a:solidFill>
                  <a:srgbClr val="FF0000"/>
                </a:solidFill>
                <a:effectLst>
                  <a:outerShdw blurRad="38100" dist="38100" dir="2700000" algn="tl">
                    <a:srgbClr val="000000">
                      <a:alpha val="43137"/>
                    </a:srgbClr>
                  </a:outerShdw>
                </a:effectLst>
              </a:rPr>
              <a:t>19 </a:t>
            </a:r>
            <a:r>
              <a:rPr lang="en-US" sz="4000" b="1" dirty="0" err="1">
                <a:solidFill>
                  <a:srgbClr val="FF0000"/>
                </a:solidFill>
                <a:effectLst>
                  <a:outerShdw blurRad="38100" dist="38100" dir="2700000" algn="tl">
                    <a:srgbClr val="000000">
                      <a:alpha val="43137"/>
                    </a:srgbClr>
                  </a:outerShdw>
                </a:effectLst>
              </a:rPr>
              <a:t>ans</a:t>
            </a:r>
            <a:endParaRPr lang="en-US" sz="4000" b="1" dirty="0">
              <a:solidFill>
                <a:srgbClr val="FF0000"/>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5817" y="1646802"/>
            <a:ext cx="6120680" cy="4590510"/>
          </a:xfrm>
          <a:prstGeom prst="rect">
            <a:avLst/>
          </a:prstGeom>
        </p:spPr>
      </p:pic>
    </p:spTree>
    <p:extLst>
      <p:ext uri="{BB962C8B-B14F-4D97-AF65-F5344CB8AC3E}">
        <p14:creationId xmlns:p14="http://schemas.microsoft.com/office/powerpoint/2010/main" val="2195017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79512" y="1508586"/>
            <a:ext cx="2979204" cy="3170099"/>
          </a:xfrm>
          <a:prstGeom prst="rect">
            <a:avLst/>
          </a:prstGeom>
        </p:spPr>
        <p:txBody>
          <a:bodyPr wrap="square">
            <a:spAutoFit/>
          </a:bodyPr>
          <a:lstStyle/>
          <a:p>
            <a:pPr lvl="0"/>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3   </a:t>
            </a:r>
            <a:r>
              <a:rPr lang="fr-FR" sz="4000" b="1" dirty="0" smtClean="0">
                <a:solidFill>
                  <a:schemeClr val="tx2"/>
                </a:solidFill>
                <a:effectLst>
                  <a:outerShdw blurRad="38100" dist="38100" dir="2700000" algn="tl">
                    <a:srgbClr val="000000">
                      <a:alpha val="43137"/>
                    </a:srgbClr>
                  </a:outerShdw>
                </a:effectLst>
              </a:rPr>
              <a:t>Passeport </a:t>
            </a:r>
            <a:r>
              <a:rPr lang="fr-FR" sz="4000" b="1" dirty="0">
                <a:solidFill>
                  <a:schemeClr val="tx2"/>
                </a:solidFill>
                <a:effectLst>
                  <a:outerShdw blurRad="38100" dist="38100" dir="2700000" algn="tl">
                    <a:srgbClr val="000000">
                      <a:alpha val="43137"/>
                    </a:srgbClr>
                  </a:outerShdw>
                </a:effectLst>
              </a:rPr>
              <a:t>pour une </a:t>
            </a:r>
            <a:r>
              <a:rPr lang="fr-FR" sz="4000" b="1" dirty="0" smtClean="0">
                <a:solidFill>
                  <a:schemeClr val="tx2"/>
                </a:solidFill>
                <a:effectLst>
                  <a:outerShdw blurRad="38100" dist="38100" dir="2700000" algn="tl">
                    <a:srgbClr val="000000">
                      <a:alpha val="43137"/>
                    </a:srgbClr>
                  </a:outerShdw>
                </a:effectLst>
              </a:rPr>
              <a:t>     vie </a:t>
            </a:r>
            <a:r>
              <a:rPr lang="fr-FR" sz="4000" b="1" dirty="0">
                <a:solidFill>
                  <a:schemeClr val="tx2"/>
                </a:solidFill>
                <a:effectLst>
                  <a:outerShdw blurRad="38100" dist="38100" dir="2700000" algn="tl">
                    <a:srgbClr val="000000">
                      <a:alpha val="43137"/>
                    </a:srgbClr>
                  </a:outerShdw>
                </a:effectLst>
              </a:rPr>
              <a:t>sexuelle responsable</a:t>
            </a:r>
            <a:endParaRPr lang="en-US" sz="4000" b="1" dirty="0">
              <a:solidFill>
                <a:schemeClr val="tx2"/>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5827" y="1646802"/>
            <a:ext cx="5940660" cy="4590510"/>
          </a:xfrm>
          <a:prstGeom prst="rect">
            <a:avLst/>
          </a:prstGeom>
        </p:spPr>
      </p:pic>
    </p:spTree>
    <p:extLst>
      <p:ext uri="{BB962C8B-B14F-4D97-AF65-F5344CB8AC3E}">
        <p14:creationId xmlns:p14="http://schemas.microsoft.com/office/powerpoint/2010/main" val="209603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07504" y="1364570"/>
            <a:ext cx="9036496" cy="830997"/>
          </a:xfrm>
          <a:prstGeom prst="rect">
            <a:avLst/>
          </a:prstGeom>
        </p:spPr>
        <p:txBody>
          <a:bodyPr wrap="square">
            <a:spAutoFit/>
          </a:bodyPr>
          <a:lstStyle/>
          <a:p>
            <a:r>
              <a:rPr lang="fr-ML" sz="24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a:t>
            </a:r>
            <a:r>
              <a:rPr lang="fr-ML" sz="2400" b="1" dirty="0">
                <a:solidFill>
                  <a:srgbClr val="FF0000"/>
                </a:solidFill>
                <a:effectLst>
                  <a:outerShdw blurRad="38100" dist="38100" dir="2700000" algn="tl">
                    <a:srgbClr val="000000">
                      <a:alpha val="43137"/>
                    </a:srgbClr>
                  </a:outerShdw>
                </a:effectLst>
                <a:latin typeface="Showcard Gothic" panose="04020904020102020604" pitchFamily="82" charset="0"/>
              </a:rPr>
              <a:t>4</a:t>
            </a:r>
            <a:r>
              <a:rPr lang="fr-ML" sz="24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   </a:t>
            </a:r>
            <a:r>
              <a:rPr lang="en-US" sz="2400" b="1" dirty="0" err="1" smtClean="0">
                <a:solidFill>
                  <a:schemeClr val="tx2"/>
                </a:solidFill>
                <a:effectLst>
                  <a:outerShdw blurRad="38100" dist="38100" dir="2700000" algn="tl">
                    <a:srgbClr val="000000">
                      <a:alpha val="43137"/>
                    </a:srgbClr>
                  </a:outerShdw>
                </a:effectLst>
              </a:rPr>
              <a:t>Boîte</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à </a:t>
            </a:r>
            <a:r>
              <a:rPr lang="en-US" sz="2400" b="1" dirty="0" smtClean="0">
                <a:solidFill>
                  <a:schemeClr val="tx2"/>
                </a:solidFill>
                <a:effectLst>
                  <a:outerShdw blurRad="38100" dist="38100" dir="2700000" algn="tl">
                    <a:srgbClr val="000000">
                      <a:alpha val="43137"/>
                    </a:srgbClr>
                  </a:outerShdw>
                </a:effectLst>
              </a:rPr>
              <a:t> </a:t>
            </a:r>
            <a:r>
              <a:rPr lang="en-US" sz="2400" b="1" dirty="0" err="1" smtClean="0">
                <a:solidFill>
                  <a:schemeClr val="tx2"/>
                </a:solidFill>
                <a:effectLst>
                  <a:outerShdw blurRad="38100" dist="38100" dir="2700000" algn="tl">
                    <a:srgbClr val="000000">
                      <a:alpha val="43137"/>
                    </a:srgbClr>
                  </a:outerShdw>
                </a:effectLst>
              </a:rPr>
              <a:t>outils</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pour </a:t>
            </a:r>
            <a:r>
              <a:rPr lang="en-US" sz="2400" b="1" dirty="0" smtClean="0">
                <a:solidFill>
                  <a:schemeClr val="tx2"/>
                </a:solidFill>
                <a:effectLst>
                  <a:outerShdw blurRad="38100" dist="38100" dir="2700000" algn="tl">
                    <a:srgbClr val="000000">
                      <a:alpha val="43137"/>
                    </a:srgbClr>
                  </a:outerShdw>
                </a:effectLst>
              </a:rPr>
              <a:t> la </a:t>
            </a:r>
            <a:r>
              <a:rPr lang="en-US" sz="2400" b="1" dirty="0">
                <a:solidFill>
                  <a:schemeClr val="tx2"/>
                </a:solidFill>
                <a:effectLst>
                  <a:outerShdw blurRad="38100" dist="38100" dir="2700000" algn="tl">
                    <a:srgbClr val="000000">
                      <a:alpha val="43137"/>
                    </a:srgbClr>
                  </a:outerShdw>
                </a:effectLst>
              </a:rPr>
              <a:t>Santé </a:t>
            </a:r>
            <a:r>
              <a:rPr lang="en-US" sz="2400" b="1" dirty="0" err="1">
                <a:solidFill>
                  <a:schemeClr val="tx2"/>
                </a:solidFill>
                <a:effectLst>
                  <a:outerShdw blurRad="38100" dist="38100" dir="2700000" algn="tl">
                    <a:srgbClr val="000000">
                      <a:alpha val="43137"/>
                    </a:srgbClr>
                  </a:outerShdw>
                </a:effectLst>
              </a:rPr>
              <a:t>sexuelle</a:t>
            </a:r>
            <a:r>
              <a:rPr lang="en-US" sz="2400" b="1" dirty="0">
                <a:solidFill>
                  <a:schemeClr val="tx2"/>
                </a:solidFill>
                <a:effectLst>
                  <a:outerShdw blurRad="38100" dist="38100" dir="2700000" algn="tl">
                    <a:srgbClr val="000000">
                      <a:alpha val="43137"/>
                    </a:srgbClr>
                  </a:outerShdw>
                </a:effectLst>
              </a:rPr>
              <a:t> et reproductive des </a:t>
            </a:r>
            <a:r>
              <a:rPr lang="en-US" sz="2400" b="1" dirty="0" err="1">
                <a:solidFill>
                  <a:schemeClr val="tx2"/>
                </a:solidFill>
                <a:effectLst>
                  <a:outerShdw blurRad="38100" dist="38100" dir="2700000" algn="tl">
                    <a:srgbClr val="000000">
                      <a:alpha val="43137"/>
                    </a:srgbClr>
                  </a:outerShdw>
                </a:effectLst>
              </a:rPr>
              <a:t>jeunes</a:t>
            </a:r>
            <a:r>
              <a:rPr lang="en-US" sz="2400" b="1" dirty="0">
                <a:solidFill>
                  <a:schemeClr val="tx2"/>
                </a:solidFill>
                <a:effectLst>
                  <a:outerShdw blurRad="38100" dist="38100" dir="2700000" algn="tl">
                    <a:srgbClr val="000000">
                      <a:alpha val="43137"/>
                    </a:srgbClr>
                  </a:outerShdw>
                </a:effectLst>
              </a:rPr>
              <a:t> </a:t>
            </a:r>
            <a:r>
              <a:rPr lang="en-US" sz="2400" b="1" dirty="0" smtClean="0">
                <a:solidFill>
                  <a:schemeClr val="tx2"/>
                </a:solidFill>
                <a:effectLst>
                  <a:outerShdw blurRad="38100" dist="38100" dir="2700000" algn="tl">
                    <a:srgbClr val="000000">
                      <a:alpha val="43137"/>
                    </a:srgbClr>
                  </a:outerShdw>
                </a:effectLst>
              </a:rPr>
              <a:t>  et des adolescents </a:t>
            </a:r>
            <a:r>
              <a:rPr lang="fr-FR" sz="1200" dirty="0">
                <a:hlinkClick r:id="rId7"/>
              </a:rPr>
              <a:t>https://tciurbanhealth.org/fr/adolescent-youth-sexual-reproductive-health-toolkit</a:t>
            </a:r>
            <a:r>
              <a:rPr lang="fr-FR" sz="1200" dirty="0" smtClean="0">
                <a:hlinkClick r:id="rId7"/>
              </a:rPr>
              <a:t>/</a:t>
            </a:r>
            <a:r>
              <a:rPr lang="fr-FR" sz="1200" dirty="0" smtClean="0"/>
              <a:t> </a:t>
            </a:r>
            <a:endParaRPr lang="en-US" sz="1200" b="1" dirty="0">
              <a:solidFill>
                <a:schemeClr val="tx2"/>
              </a:solidFill>
              <a:effectLst>
                <a:outerShdw blurRad="38100" dist="38100" dir="2700000" algn="tl">
                  <a:srgbClr val="000000">
                    <a:alpha val="43137"/>
                  </a:srgbClr>
                </a:outerShdw>
              </a:effectLst>
            </a:endParaRPr>
          </a:p>
        </p:txBody>
      </p:sp>
      <p:pic>
        <p:nvPicPr>
          <p:cNvPr id="7" name="Image 6" descr="Capture d’écran"/>
          <p:cNvPicPr>
            <a:picLocks noChangeAspect="1"/>
          </p:cNvPicPr>
          <p:nvPr/>
        </p:nvPicPr>
        <p:blipFill rotWithShape="1">
          <a:blip r:embed="rId8">
            <a:extLst>
              <a:ext uri="{28A0092B-C50C-407E-A947-70E740481C1C}">
                <a14:useLocalDpi xmlns:a14="http://schemas.microsoft.com/office/drawing/2010/main" val="0"/>
              </a:ext>
            </a:extLst>
          </a:blip>
          <a:srcRect t="-289" r="4326"/>
          <a:stretch/>
        </p:blipFill>
        <p:spPr>
          <a:xfrm>
            <a:off x="149041" y="2276872"/>
            <a:ext cx="8832870" cy="4494615"/>
          </a:xfrm>
          <a:prstGeom prst="rect">
            <a:avLst/>
          </a:prstGeom>
        </p:spPr>
      </p:pic>
    </p:spTree>
    <p:extLst>
      <p:ext uri="{BB962C8B-B14F-4D97-AF65-F5344CB8AC3E}">
        <p14:creationId xmlns:p14="http://schemas.microsoft.com/office/powerpoint/2010/main" val="1751445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07503" y="1364570"/>
            <a:ext cx="3863053" cy="5016758"/>
          </a:xfrm>
          <a:prstGeom prst="rect">
            <a:avLst/>
          </a:prstGeom>
        </p:spPr>
        <p:txBody>
          <a:bodyPr wrap="square">
            <a:spAutoFit/>
          </a:bodyPr>
          <a:lstStyle/>
          <a:p>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a:t>
            </a:r>
            <a:r>
              <a:rPr lang="fr-ML" sz="4000" b="1" dirty="0">
                <a:solidFill>
                  <a:srgbClr val="FF0000"/>
                </a:solidFill>
                <a:effectLst>
                  <a:outerShdw blurRad="38100" dist="38100" dir="2700000" algn="tl">
                    <a:srgbClr val="000000">
                      <a:alpha val="43137"/>
                    </a:srgbClr>
                  </a:outerShdw>
                </a:effectLst>
                <a:latin typeface="Showcard Gothic" panose="04020904020102020604" pitchFamily="82" charset="0"/>
              </a:rPr>
              <a:t>5</a:t>
            </a:r>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  </a:t>
            </a:r>
          </a:p>
          <a:p>
            <a:r>
              <a:rPr lang="en-US" sz="4000" b="1" dirty="0" err="1" smtClean="0">
                <a:solidFill>
                  <a:schemeClr val="tx2"/>
                </a:solidFill>
                <a:effectLst>
                  <a:outerShdw blurRad="38100" dist="38100" dir="2700000" algn="tl">
                    <a:srgbClr val="000000">
                      <a:alpha val="43137"/>
                    </a:srgbClr>
                  </a:outerShdw>
                </a:effectLst>
              </a:rPr>
              <a:t>Boite</a:t>
            </a:r>
            <a:r>
              <a:rPr lang="en-US" sz="4000" b="1" dirty="0" smtClean="0">
                <a:solidFill>
                  <a:schemeClr val="tx2"/>
                </a:solidFill>
                <a:effectLst>
                  <a:outerShdw blurRad="38100" dist="38100" dir="2700000" algn="tl">
                    <a:srgbClr val="000000">
                      <a:alpha val="43137"/>
                    </a:srgbClr>
                  </a:outerShdw>
                </a:effectLst>
              </a:rPr>
              <a:t> </a:t>
            </a:r>
            <a:r>
              <a:rPr lang="en-US" sz="4000" b="1" dirty="0">
                <a:solidFill>
                  <a:schemeClr val="tx2"/>
                </a:solidFill>
                <a:effectLst>
                  <a:outerShdw blurRad="38100" dist="38100" dir="2700000" algn="tl">
                    <a:srgbClr val="000000">
                      <a:alpha val="43137"/>
                    </a:srgbClr>
                  </a:outerShdw>
                </a:effectLst>
              </a:rPr>
              <a:t>à </a:t>
            </a:r>
            <a:r>
              <a:rPr lang="en-US" sz="4000" b="1" dirty="0" err="1">
                <a:solidFill>
                  <a:schemeClr val="tx2"/>
                </a:solidFill>
                <a:effectLst>
                  <a:outerShdw blurRad="38100" dist="38100" dir="2700000" algn="tl">
                    <a:srgbClr val="000000">
                      <a:alpha val="43137"/>
                    </a:srgbClr>
                  </a:outerShdw>
                </a:effectLst>
              </a:rPr>
              <a:t>outils</a:t>
            </a:r>
            <a:r>
              <a:rPr lang="en-US" sz="4000" b="1" dirty="0">
                <a:solidFill>
                  <a:schemeClr val="tx2"/>
                </a:solidFill>
                <a:effectLst>
                  <a:outerShdw blurRad="38100" dist="38100" dir="2700000" algn="tl">
                    <a:srgbClr val="000000">
                      <a:alpha val="43137"/>
                    </a:srgbClr>
                  </a:outerShdw>
                </a:effectLst>
              </a:rPr>
              <a:t> pour la santé </a:t>
            </a:r>
            <a:r>
              <a:rPr lang="en-US" sz="4000" b="1" dirty="0" err="1">
                <a:solidFill>
                  <a:schemeClr val="tx2"/>
                </a:solidFill>
                <a:effectLst>
                  <a:outerShdw blurRad="38100" dist="38100" dir="2700000" algn="tl">
                    <a:srgbClr val="000000">
                      <a:alpha val="43137"/>
                    </a:srgbClr>
                  </a:outerShdw>
                </a:effectLst>
              </a:rPr>
              <a:t>sexuelle</a:t>
            </a:r>
            <a:r>
              <a:rPr lang="en-US" sz="4000" b="1" dirty="0">
                <a:solidFill>
                  <a:schemeClr val="tx2"/>
                </a:solidFill>
                <a:effectLst>
                  <a:outerShdw blurRad="38100" dist="38100" dir="2700000" algn="tl">
                    <a:srgbClr val="000000">
                      <a:alpha val="43137"/>
                    </a:srgbClr>
                  </a:outerShdw>
                </a:effectLst>
              </a:rPr>
              <a:t> </a:t>
            </a:r>
            <a:r>
              <a:rPr lang="en-US" sz="4000" b="1" dirty="0" smtClean="0">
                <a:solidFill>
                  <a:schemeClr val="tx2"/>
                </a:solidFill>
                <a:effectLst>
                  <a:outerShdw blurRad="38100" dist="38100" dir="2700000" algn="tl">
                    <a:srgbClr val="000000">
                      <a:alpha val="43137"/>
                    </a:srgbClr>
                  </a:outerShdw>
                </a:effectLst>
              </a:rPr>
              <a:t>et reproductive </a:t>
            </a:r>
            <a:r>
              <a:rPr lang="en-US" sz="4000" b="1" dirty="0">
                <a:solidFill>
                  <a:schemeClr val="tx2"/>
                </a:solidFill>
                <a:effectLst>
                  <a:outerShdw blurRad="38100" dist="38100" dir="2700000" algn="tl">
                    <a:srgbClr val="000000">
                      <a:alpha val="43137"/>
                    </a:srgbClr>
                  </a:outerShdw>
                </a:effectLst>
              </a:rPr>
              <a:t>des adolescents </a:t>
            </a:r>
            <a:r>
              <a:rPr lang="en-US" sz="4000" b="1" dirty="0" smtClean="0">
                <a:solidFill>
                  <a:schemeClr val="tx2"/>
                </a:solidFill>
                <a:effectLst>
                  <a:outerShdw blurRad="38100" dist="38100" dir="2700000" algn="tl">
                    <a:srgbClr val="000000">
                      <a:alpha val="43137"/>
                    </a:srgbClr>
                  </a:outerShdw>
                </a:effectLst>
              </a:rPr>
              <a:t>  en situation   </a:t>
            </a:r>
            <a:r>
              <a:rPr lang="en-US" sz="4000" b="1" dirty="0">
                <a:solidFill>
                  <a:schemeClr val="tx2"/>
                </a:solidFill>
                <a:effectLst>
                  <a:outerShdw blurRad="38100" dist="38100" dir="2700000" algn="tl">
                    <a:srgbClr val="000000">
                      <a:alpha val="43137"/>
                    </a:srgbClr>
                  </a:outerShdw>
                </a:effectLst>
              </a:rPr>
              <a:t>de </a:t>
            </a:r>
            <a:r>
              <a:rPr lang="en-US" sz="4000" b="1" dirty="0" err="1">
                <a:solidFill>
                  <a:schemeClr val="tx2"/>
                </a:solidFill>
                <a:effectLst>
                  <a:outerShdw blurRad="38100" dist="38100" dir="2700000" algn="tl">
                    <a:srgbClr val="000000">
                      <a:alpha val="43137"/>
                    </a:srgbClr>
                  </a:outerShdw>
                </a:effectLst>
              </a:rPr>
              <a:t>crise</a:t>
            </a:r>
            <a:r>
              <a:rPr lang="en-US" sz="4000" b="1" dirty="0">
                <a:solidFill>
                  <a:schemeClr val="tx2"/>
                </a:solidFill>
                <a:effectLst>
                  <a:outerShdw blurRad="38100" dist="38100" dir="2700000" algn="tl">
                    <a:srgbClr val="000000">
                      <a:alpha val="43137"/>
                    </a:srgbClr>
                  </a:outerShdw>
                </a:effectLst>
              </a:rPr>
              <a:t> </a:t>
            </a:r>
            <a:r>
              <a:rPr lang="en-US" sz="4000" b="1" dirty="0" err="1">
                <a:solidFill>
                  <a:schemeClr val="tx2"/>
                </a:solidFill>
                <a:effectLst>
                  <a:outerShdw blurRad="38100" dist="38100" dir="2700000" algn="tl">
                    <a:srgbClr val="000000">
                      <a:alpha val="43137"/>
                    </a:srgbClr>
                  </a:outerShdw>
                </a:effectLst>
              </a:rPr>
              <a:t>humanitaire</a:t>
            </a:r>
            <a:endParaRPr lang="fr-FR" sz="4000" b="1" dirty="0">
              <a:solidFill>
                <a:schemeClr val="tx2"/>
              </a:solidFill>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4169" y="1364569"/>
            <a:ext cx="4184255" cy="5414919"/>
          </a:xfrm>
          <a:prstGeom prst="rect">
            <a:avLst/>
          </a:prstGeom>
        </p:spPr>
      </p:pic>
    </p:spTree>
    <p:extLst>
      <p:ext uri="{BB962C8B-B14F-4D97-AF65-F5344CB8AC3E}">
        <p14:creationId xmlns:p14="http://schemas.microsoft.com/office/powerpoint/2010/main" val="791664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1690406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07504" y="2276872"/>
            <a:ext cx="3168353" cy="3170099"/>
          </a:xfrm>
          <a:prstGeom prst="rect">
            <a:avLst/>
          </a:prstGeom>
        </p:spPr>
        <p:txBody>
          <a:bodyPr wrap="square">
            <a:spAutoFit/>
          </a:bodyPr>
          <a:lstStyle/>
          <a:p>
            <a:r>
              <a:rPr lang="fr-ML" sz="40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6 </a:t>
            </a:r>
          </a:p>
          <a:p>
            <a:r>
              <a:rPr lang="en-US" sz="4000" b="1" dirty="0" err="1" smtClean="0">
                <a:solidFill>
                  <a:schemeClr val="tx2"/>
                </a:solidFill>
                <a:effectLst>
                  <a:outerShdw blurRad="38100" dist="38100" dir="2700000" algn="tl">
                    <a:srgbClr val="000000">
                      <a:alpha val="43137"/>
                    </a:srgbClr>
                  </a:outerShdw>
                </a:effectLst>
              </a:rPr>
              <a:t>Boite</a:t>
            </a:r>
            <a:r>
              <a:rPr lang="en-US" sz="4000" b="1" dirty="0" smtClean="0">
                <a:solidFill>
                  <a:schemeClr val="tx2"/>
                </a:solidFill>
                <a:effectLst>
                  <a:outerShdw blurRad="38100" dist="38100" dir="2700000" algn="tl">
                    <a:srgbClr val="000000">
                      <a:alpha val="43137"/>
                    </a:srgbClr>
                  </a:outerShdw>
                </a:effectLst>
              </a:rPr>
              <a:t> </a:t>
            </a:r>
            <a:r>
              <a:rPr lang="en-US" sz="4000" b="1" dirty="0">
                <a:solidFill>
                  <a:schemeClr val="tx2"/>
                </a:solidFill>
                <a:effectLst>
                  <a:outerShdw blurRad="38100" dist="38100" dir="2700000" algn="tl">
                    <a:srgbClr val="000000">
                      <a:alpha val="43137"/>
                    </a:srgbClr>
                  </a:outerShdw>
                </a:effectLst>
              </a:rPr>
              <a:t>à images santé de la reproduction</a:t>
            </a:r>
            <a:endParaRPr lang="fr-FR" sz="4000" b="1" dirty="0">
              <a:solidFill>
                <a:schemeClr val="tx2"/>
              </a:solidFill>
              <a:effectLst>
                <a:outerShdw blurRad="38100" dist="38100" dir="2700000" algn="tl">
                  <a:srgbClr val="000000">
                    <a:alpha val="43137"/>
                  </a:srgbClr>
                </a:outerShdw>
              </a:effectLst>
            </a:endParaRPr>
          </a:p>
        </p:txBody>
      </p:sp>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r="8468"/>
          <a:stretch/>
        </p:blipFill>
        <p:spPr>
          <a:xfrm>
            <a:off x="3083837" y="1628800"/>
            <a:ext cx="5975888" cy="4896544"/>
          </a:xfrm>
          <a:prstGeom prst="rect">
            <a:avLst/>
          </a:prstGeom>
        </p:spPr>
      </p:pic>
    </p:spTree>
    <p:extLst>
      <p:ext uri="{BB962C8B-B14F-4D97-AF65-F5344CB8AC3E}">
        <p14:creationId xmlns:p14="http://schemas.microsoft.com/office/powerpoint/2010/main" val="3126450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35496" y="1358766"/>
            <a:ext cx="9036497" cy="2862322"/>
          </a:xfrm>
          <a:prstGeom prst="rect">
            <a:avLst/>
          </a:prstGeom>
        </p:spPr>
        <p:txBody>
          <a:bodyPr wrap="square">
            <a:spAutoFit/>
          </a:bodyPr>
          <a:lstStyle/>
          <a:p>
            <a:r>
              <a:rPr lang="fr-ML" sz="36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a:t>
            </a:r>
            <a:r>
              <a:rPr lang="fr-ML" sz="3600" b="1" dirty="0">
                <a:solidFill>
                  <a:srgbClr val="FF0000"/>
                </a:solidFill>
                <a:effectLst>
                  <a:outerShdw blurRad="38100" dist="38100" dir="2700000" algn="tl">
                    <a:srgbClr val="000000">
                      <a:alpha val="43137"/>
                    </a:srgbClr>
                  </a:outerShdw>
                </a:effectLst>
                <a:latin typeface="Showcard Gothic" panose="04020904020102020604" pitchFamily="82" charset="0"/>
              </a:rPr>
              <a:t>7</a:t>
            </a:r>
            <a:r>
              <a:rPr lang="fr-ML" sz="36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  </a:t>
            </a:r>
            <a:r>
              <a:rPr lang="fr-FR" sz="3600" b="1" dirty="0" smtClean="0">
                <a:solidFill>
                  <a:schemeClr val="tx2"/>
                </a:solidFill>
                <a:effectLst>
                  <a:outerShdw blurRad="38100" dist="38100" dir="2700000" algn="tl">
                    <a:srgbClr val="000000">
                      <a:alpha val="43137"/>
                    </a:srgbClr>
                  </a:outerShdw>
                </a:effectLst>
              </a:rPr>
              <a:t>Boite </a:t>
            </a:r>
            <a:r>
              <a:rPr lang="fr-FR" sz="3600" b="1" dirty="0">
                <a:solidFill>
                  <a:schemeClr val="tx2"/>
                </a:solidFill>
                <a:effectLst>
                  <a:outerShdw blurRad="38100" dist="38100" dir="2700000" algn="tl">
                    <a:srgbClr val="000000">
                      <a:alpha val="43137"/>
                    </a:srgbClr>
                  </a:outerShdw>
                </a:effectLst>
              </a:rPr>
              <a:t>à images sur </a:t>
            </a:r>
            <a:r>
              <a:rPr lang="fr-FR" sz="3600" b="1" dirty="0" smtClean="0">
                <a:solidFill>
                  <a:schemeClr val="tx2"/>
                </a:solidFill>
                <a:effectLst>
                  <a:outerShdw blurRad="38100" dist="38100" dir="2700000" algn="tl">
                    <a:srgbClr val="000000">
                      <a:alpha val="43137"/>
                    </a:srgbClr>
                  </a:outerShdw>
                </a:effectLst>
              </a:rPr>
              <a:t>    la </a:t>
            </a:r>
            <a:r>
              <a:rPr lang="fr-FR" sz="3600" b="1" dirty="0">
                <a:solidFill>
                  <a:schemeClr val="tx2"/>
                </a:solidFill>
                <a:effectLst>
                  <a:outerShdw blurRad="38100" dist="38100" dir="2700000" algn="tl">
                    <a:srgbClr val="000000">
                      <a:alpha val="43137"/>
                    </a:srgbClr>
                  </a:outerShdw>
                </a:effectLst>
              </a:rPr>
              <a:t>fistule obstétricale </a:t>
            </a:r>
            <a:r>
              <a:rPr lang="fr-FR" sz="3600" b="1" dirty="0" smtClean="0">
                <a:solidFill>
                  <a:schemeClr val="tx2"/>
                </a:solidFill>
                <a:effectLst>
                  <a:outerShdw blurRad="38100" dist="38100" dir="2700000" algn="tl">
                    <a:srgbClr val="000000">
                      <a:alpha val="43137"/>
                    </a:srgbClr>
                  </a:outerShdw>
                </a:effectLst>
              </a:rPr>
              <a:t>                                                                                        à </a:t>
            </a:r>
            <a:r>
              <a:rPr lang="fr-FR" sz="3600" b="1" dirty="0">
                <a:solidFill>
                  <a:schemeClr val="tx2"/>
                </a:solidFill>
                <a:effectLst>
                  <a:outerShdw blurRad="38100" dist="38100" dir="2700000" algn="tl">
                    <a:srgbClr val="000000">
                      <a:alpha val="43137"/>
                    </a:srgbClr>
                  </a:outerShdw>
                </a:effectLst>
              </a:rPr>
              <a:t>l’attention </a:t>
            </a:r>
            <a:r>
              <a:rPr lang="fr-FR" sz="3600" b="1" dirty="0" smtClean="0">
                <a:solidFill>
                  <a:schemeClr val="tx2"/>
                </a:solidFill>
                <a:effectLst>
                  <a:outerShdw blurRad="38100" dist="38100" dir="2700000" algn="tl">
                    <a:srgbClr val="000000">
                      <a:alpha val="43137"/>
                    </a:srgbClr>
                  </a:outerShdw>
                </a:effectLst>
              </a:rPr>
              <a:t>                                                                                                des </a:t>
            </a:r>
            <a:r>
              <a:rPr lang="fr-FR" sz="3600" b="1" dirty="0">
                <a:solidFill>
                  <a:schemeClr val="tx2"/>
                </a:solidFill>
                <a:effectLst>
                  <a:outerShdw blurRad="38100" dist="38100" dir="2700000" algn="tl">
                    <a:srgbClr val="000000">
                      <a:alpha val="43137"/>
                    </a:srgbClr>
                  </a:outerShdw>
                </a:effectLst>
              </a:rPr>
              <a:t>acteurs </a:t>
            </a:r>
            <a:r>
              <a:rPr lang="fr-FR" sz="3600" b="1" dirty="0" smtClean="0">
                <a:solidFill>
                  <a:schemeClr val="tx2"/>
                </a:solidFill>
                <a:effectLst>
                  <a:outerShdw blurRad="38100" dist="38100" dir="2700000" algn="tl">
                    <a:srgbClr val="000000">
                      <a:alpha val="43137"/>
                    </a:srgbClr>
                  </a:outerShdw>
                </a:effectLst>
              </a:rPr>
              <a:t>                                                               communautaires</a:t>
            </a:r>
            <a:endParaRPr lang="fr-FR" sz="3600" b="1" dirty="0">
              <a:solidFill>
                <a:schemeClr val="tx2"/>
              </a:solidFill>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871" y="2016224"/>
            <a:ext cx="5724128" cy="4293096"/>
          </a:xfrm>
          <a:prstGeom prst="rect">
            <a:avLst/>
          </a:prstGeom>
        </p:spPr>
      </p:pic>
    </p:spTree>
    <p:extLst>
      <p:ext uri="{BB962C8B-B14F-4D97-AF65-F5344CB8AC3E}">
        <p14:creationId xmlns:p14="http://schemas.microsoft.com/office/powerpoint/2010/main" val="3567590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220681" y="1364570"/>
            <a:ext cx="8527783" cy="954107"/>
          </a:xfrm>
          <a:prstGeom prst="rect">
            <a:avLst/>
          </a:prstGeom>
        </p:spPr>
        <p:txBody>
          <a:bodyPr wrap="square">
            <a:spAutoFit/>
          </a:bodyPr>
          <a:lstStyle/>
          <a:p>
            <a:r>
              <a:rPr lang="fr-ML" sz="28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8  </a:t>
            </a:r>
            <a:r>
              <a:rPr lang="fr-FR" sz="2800" b="1" dirty="0" smtClean="0">
                <a:solidFill>
                  <a:schemeClr val="tx2"/>
                </a:solidFill>
                <a:effectLst>
                  <a:outerShdw blurRad="38100" dist="38100" dir="2700000" algn="tl">
                    <a:srgbClr val="000000">
                      <a:alpha val="43137"/>
                    </a:srgbClr>
                  </a:outerShdw>
                </a:effectLst>
              </a:rPr>
              <a:t>Les </a:t>
            </a:r>
            <a:r>
              <a:rPr lang="fr-FR" sz="2800" b="1" dirty="0">
                <a:solidFill>
                  <a:schemeClr val="tx2"/>
                </a:solidFill>
                <a:effectLst>
                  <a:outerShdw blurRad="38100" dist="38100" dir="2700000" algn="tl">
                    <a:srgbClr val="000000">
                      <a:alpha val="43137"/>
                    </a:srgbClr>
                  </a:outerShdw>
                </a:effectLst>
              </a:rPr>
              <a:t>méthodes modernes </a:t>
            </a:r>
            <a:r>
              <a:rPr lang="fr-FR" sz="2800" b="1" dirty="0" smtClean="0">
                <a:solidFill>
                  <a:schemeClr val="tx2"/>
                </a:solidFill>
                <a:effectLst>
                  <a:outerShdw blurRad="38100" dist="38100" dir="2700000" algn="tl">
                    <a:srgbClr val="000000">
                      <a:alpha val="43137"/>
                    </a:srgbClr>
                  </a:outerShdw>
                </a:effectLst>
              </a:rPr>
              <a:t> de </a:t>
            </a:r>
            <a:r>
              <a:rPr lang="fr-FR" sz="2800" b="1" dirty="0">
                <a:solidFill>
                  <a:schemeClr val="tx2"/>
                </a:solidFill>
                <a:effectLst>
                  <a:outerShdw blurRad="38100" dist="38100" dir="2700000" algn="tl">
                    <a:srgbClr val="000000">
                      <a:alpha val="43137"/>
                    </a:srgbClr>
                  </a:outerShdw>
                </a:effectLst>
              </a:rPr>
              <a:t>contraception : planification familiale</a:t>
            </a:r>
          </a:p>
        </p:txBody>
      </p:sp>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b="3306"/>
          <a:stretch/>
        </p:blipFill>
        <p:spPr>
          <a:xfrm>
            <a:off x="1331641" y="2273625"/>
            <a:ext cx="6552728" cy="4539751"/>
          </a:xfrm>
          <a:prstGeom prst="rect">
            <a:avLst/>
          </a:prstGeom>
        </p:spPr>
      </p:pic>
    </p:spTree>
    <p:extLst>
      <p:ext uri="{BB962C8B-B14F-4D97-AF65-F5344CB8AC3E}">
        <p14:creationId xmlns:p14="http://schemas.microsoft.com/office/powerpoint/2010/main" val="3413482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07504" y="1484784"/>
            <a:ext cx="4176465" cy="2800767"/>
          </a:xfrm>
          <a:prstGeom prst="rect">
            <a:avLst/>
          </a:prstGeom>
        </p:spPr>
        <p:txBody>
          <a:bodyPr wrap="square">
            <a:spAutoFit/>
          </a:bodyPr>
          <a:lstStyle/>
          <a:p>
            <a:r>
              <a:rPr lang="fr-ML" sz="44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9 </a:t>
            </a:r>
          </a:p>
          <a:p>
            <a:r>
              <a:rPr lang="fr-FR" sz="4400" b="1" dirty="0" smtClean="0">
                <a:solidFill>
                  <a:schemeClr val="tx2"/>
                </a:solidFill>
                <a:effectLst>
                  <a:outerShdw blurRad="38100" dist="38100" dir="2700000" algn="tl">
                    <a:srgbClr val="000000">
                      <a:alpha val="43137"/>
                    </a:srgbClr>
                  </a:outerShdw>
                </a:effectLst>
              </a:rPr>
              <a:t>L’environnement </a:t>
            </a:r>
            <a:r>
              <a:rPr lang="fr-FR" sz="4400" b="1" dirty="0">
                <a:solidFill>
                  <a:schemeClr val="tx2"/>
                </a:solidFill>
                <a:effectLst>
                  <a:outerShdw blurRad="38100" dist="38100" dir="2700000" algn="tl">
                    <a:srgbClr val="000000">
                      <a:alpha val="43137"/>
                    </a:srgbClr>
                  </a:outerShdw>
                </a:effectLst>
              </a:rPr>
              <a:t>légal favorable</a:t>
            </a:r>
          </a:p>
          <a:p>
            <a:endParaRPr lang="fr-FR" sz="4400" b="1" dirty="0">
              <a:solidFill>
                <a:schemeClr val="tx2"/>
              </a:solidFill>
              <a:effectLst>
                <a:outerShdw blurRad="38100" dist="38100" dir="2700000" algn="tl">
                  <a:srgbClr val="000000">
                    <a:alpha val="43137"/>
                  </a:srgbClr>
                </a:outerShdw>
              </a:effectLst>
            </a:endParaRPr>
          </a:p>
        </p:txBody>
      </p:sp>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b="18155"/>
          <a:stretch/>
        </p:blipFill>
        <p:spPr>
          <a:xfrm>
            <a:off x="4139952" y="1188389"/>
            <a:ext cx="4901177" cy="5669611"/>
          </a:xfrm>
          <a:prstGeom prst="rect">
            <a:avLst/>
          </a:prstGeom>
        </p:spPr>
      </p:pic>
    </p:spTree>
    <p:extLst>
      <p:ext uri="{BB962C8B-B14F-4D97-AF65-F5344CB8AC3E}">
        <p14:creationId xmlns:p14="http://schemas.microsoft.com/office/powerpoint/2010/main" val="1457159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 xmlns:a16="http://schemas.microsoft.com/office/drawing/2014/main" id="{6446DF46-437C-4884-B87D-E0D702380A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179511" y="1253073"/>
            <a:ext cx="4896545" cy="5632311"/>
          </a:xfrm>
          <a:prstGeom prst="rect">
            <a:avLst/>
          </a:prstGeom>
        </p:spPr>
        <p:txBody>
          <a:bodyPr wrap="square">
            <a:spAutoFit/>
          </a:bodyPr>
          <a:lstStyle/>
          <a:p>
            <a:r>
              <a:rPr lang="fr-ML" sz="3600" b="1" dirty="0" smtClean="0">
                <a:solidFill>
                  <a:srgbClr val="FF0000"/>
                </a:solidFill>
                <a:effectLst>
                  <a:outerShdw blurRad="38100" dist="38100" dir="2700000" algn="tl">
                    <a:srgbClr val="000000">
                      <a:alpha val="43137"/>
                    </a:srgbClr>
                  </a:outerShdw>
                </a:effectLst>
                <a:latin typeface="Showcard Gothic" panose="04020904020102020604" pitchFamily="82" charset="0"/>
              </a:rPr>
              <a:t>Outil 10 </a:t>
            </a:r>
          </a:p>
          <a:p>
            <a:r>
              <a:rPr lang="fr-FR" sz="3600" b="1" dirty="0" smtClean="0">
                <a:solidFill>
                  <a:schemeClr val="tx2"/>
                </a:solidFill>
                <a:effectLst>
                  <a:outerShdw blurRad="38100" dist="38100" dir="2700000" algn="tl">
                    <a:srgbClr val="000000">
                      <a:alpha val="43137"/>
                    </a:srgbClr>
                  </a:outerShdw>
                </a:effectLst>
              </a:rPr>
              <a:t>Manuel </a:t>
            </a:r>
            <a:r>
              <a:rPr lang="fr-FR" sz="3600" b="1" dirty="0">
                <a:solidFill>
                  <a:schemeClr val="tx2"/>
                </a:solidFill>
                <a:effectLst>
                  <a:outerShdw blurRad="38100" dist="38100" dir="2700000" algn="tl">
                    <a:srgbClr val="000000">
                      <a:alpha val="43137"/>
                    </a:srgbClr>
                  </a:outerShdw>
                </a:effectLst>
              </a:rPr>
              <a:t>de Formation sur la Santé Sexuelle et Reproductive des Adolescents et des Jeunes, et l’Offre de Services Adaptés aux Besoins  des Adolescents et des Jeunes</a:t>
            </a:r>
          </a:p>
        </p:txBody>
      </p:sp>
      <p:pic>
        <p:nvPicPr>
          <p:cNvPr id="3" name="Image 2"/>
          <p:cNvPicPr>
            <a:picLocks noChangeAspect="1"/>
          </p:cNvPicPr>
          <p:nvPr/>
        </p:nvPicPr>
        <p:blipFill rotWithShape="1">
          <a:blip r:embed="rId8" cstate="print">
            <a:extLst>
              <a:ext uri="{28A0092B-C50C-407E-A947-70E740481C1C}">
                <a14:useLocalDpi xmlns:a14="http://schemas.microsoft.com/office/drawing/2010/main" val="0"/>
              </a:ext>
            </a:extLst>
          </a:blip>
          <a:srcRect l="7190" r="5062" b="3508"/>
          <a:stretch/>
        </p:blipFill>
        <p:spPr>
          <a:xfrm>
            <a:off x="4788024" y="1196752"/>
            <a:ext cx="3960440" cy="5636011"/>
          </a:xfrm>
          <a:prstGeom prst="rect">
            <a:avLst/>
          </a:prstGeom>
        </p:spPr>
      </p:pic>
    </p:spTree>
    <p:extLst>
      <p:ext uri="{BB962C8B-B14F-4D97-AF65-F5344CB8AC3E}">
        <p14:creationId xmlns:p14="http://schemas.microsoft.com/office/powerpoint/2010/main" val="3603401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2" name="Rectangle 1"/>
          <p:cNvSpPr/>
          <p:nvPr/>
        </p:nvSpPr>
        <p:spPr>
          <a:xfrm>
            <a:off x="251195" y="2060848"/>
            <a:ext cx="8712968" cy="2800767"/>
          </a:xfrm>
          <a:prstGeom prst="rect">
            <a:avLst/>
          </a:prstGeom>
        </p:spPr>
        <p:txBody>
          <a:bodyPr wrap="square">
            <a:spAutoFit/>
          </a:bodyPr>
          <a:lstStyle/>
          <a:p>
            <a:pPr lvl="0" algn="ctr"/>
            <a:r>
              <a:rPr lang="fr-FR" sz="8800" b="1" dirty="0" smtClean="0">
                <a:solidFill>
                  <a:schemeClr val="accent1"/>
                </a:solidFill>
                <a:latin typeface="Script MT Bold" panose="03040602040607080904" pitchFamily="66" charset="0"/>
              </a:rPr>
              <a:t>Merci et</a:t>
            </a:r>
            <a:r>
              <a:rPr lang="fr-FR" sz="8800" b="1" dirty="0" smtClean="0">
                <a:solidFill>
                  <a:srgbClr val="FF0000"/>
                </a:solidFill>
                <a:latin typeface="Script MT Bold" panose="03040602040607080904" pitchFamily="66" charset="0"/>
              </a:rPr>
              <a:t> </a:t>
            </a:r>
            <a:endParaRPr lang="fr-FR" sz="8800" b="1" dirty="0">
              <a:solidFill>
                <a:srgbClr val="FF0000"/>
              </a:solidFill>
              <a:latin typeface="Script MT Bold" panose="03040602040607080904" pitchFamily="66" charset="0"/>
            </a:endParaRPr>
          </a:p>
          <a:p>
            <a:pPr lvl="0" algn="ctr"/>
            <a:r>
              <a:rPr lang="fr-FR" sz="8800" b="1" dirty="0" smtClean="0">
                <a:solidFill>
                  <a:srgbClr val="FF0000"/>
                </a:solidFill>
                <a:latin typeface="Script MT Bold" panose="03040602040607080904" pitchFamily="66" charset="0"/>
              </a:rPr>
              <a:t>À Très bientôt…! </a:t>
            </a:r>
            <a:endParaRPr lang="fr-FR" sz="8800" b="1" dirty="0">
              <a:solidFill>
                <a:srgbClr val="FF0000"/>
              </a:solidFill>
              <a:latin typeface="Script MT Bold" panose="03040602040607080904" pitchFamily="66" charset="0"/>
            </a:endParaRPr>
          </a:p>
        </p:txBody>
      </p:sp>
    </p:spTree>
    <p:extLst>
      <p:ext uri="{BB962C8B-B14F-4D97-AF65-F5344CB8AC3E}">
        <p14:creationId xmlns:p14="http://schemas.microsoft.com/office/powerpoint/2010/main" val="303883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lc="http://schemas.openxmlformats.org/drawingml/2006/lockedCanvas" xmlns:w15="http://schemas.microsoft.com/office/word/2012/wordml" xmlns:a16="http://schemas.microsoft.com/office/drawing/2014/main" xmlns="" xmlns:xdr="http://schemas.openxmlformats.org/drawingml/2006/spreadsheetDrawing"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446DF46-437C-4884-B87D-E0D702380A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9" name="Title 1"/>
          <p:cNvSpPr txBox="1">
            <a:spLocks/>
          </p:cNvSpPr>
          <p:nvPr/>
        </p:nvSpPr>
        <p:spPr bwMode="auto">
          <a:xfrm>
            <a:off x="323528" y="2492896"/>
            <a:ext cx="4752528" cy="3456384"/>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nchor="ctr">
            <a:noAutofit/>
          </a:bodyPr>
          <a:lstStyle/>
          <a:p>
            <a:r>
              <a:rPr lang="fr-FR" sz="3600" b="1" dirty="0">
                <a:ln w="12700">
                  <a:solidFill>
                    <a:srgbClr val="FF0000"/>
                  </a:solidFill>
                  <a:prstDash val="solid"/>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Module 4</a:t>
            </a:r>
            <a:r>
              <a:rPr lang="fr-FR" sz="3600" b="1" dirty="0" smtClean="0">
                <a:ln w="12700">
                  <a:solidFill>
                    <a:srgbClr val="FF0000"/>
                  </a:solidFill>
                  <a:prstDash val="solid"/>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p>
          <a:p>
            <a:endParaRPr lang="fr-FR" sz="1600" b="1" dirty="0">
              <a:ln w="12700">
                <a:solidFill>
                  <a:srgbClr val="FF0000"/>
                </a:solidFill>
                <a:prstDash val="solid"/>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r>
              <a:rPr lang="fr-FR" sz="3600" dirty="0" smtClean="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r>
              <a:rPr lang="fr-FR" sz="3600" dirty="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fr-ML" sz="3600" dirty="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La boîte à outils des champions pour la sensibilisation aux DSSR dans les milieux scolaires et </a:t>
            </a:r>
            <a:r>
              <a:rPr lang="fr-ML" sz="3600" dirty="0" smtClean="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extrascolaires</a:t>
            </a:r>
            <a:r>
              <a:rPr lang="fr-FR" sz="3600" dirty="0">
                <a:ln w="12700">
                  <a:solidFill>
                    <a:schemeClr val="tx2">
                      <a:satMod val="155000"/>
                    </a:schemeClr>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p>
        </p:txBody>
      </p:sp>
      <p:sp>
        <p:nvSpPr>
          <p:cNvPr id="2" name="Rectangle 1"/>
          <p:cNvSpPr/>
          <p:nvPr/>
        </p:nvSpPr>
        <p:spPr>
          <a:xfrm>
            <a:off x="827584" y="1452344"/>
            <a:ext cx="7560840" cy="369332"/>
          </a:xfrm>
          <a:prstGeom prst="rect">
            <a:avLst/>
          </a:prstGeom>
        </p:spPr>
        <p:txBody>
          <a:bodyPr wrap="square">
            <a:spAutoFit/>
          </a:bodyPr>
          <a:lstStyle/>
          <a:p>
            <a:pPr algn="just"/>
            <a:r>
              <a:rPr lang="fr-ML"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BOITE À OUTILS</a:t>
            </a:r>
            <a:r>
              <a:rPr lang="fr-FR"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 </a:t>
            </a:r>
            <a:r>
              <a:rPr lang="fr-ML"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DU GESTIONNAIRE  DE PROGRAMME DSSR</a:t>
            </a:r>
            <a:endParaRPr lang="fr-ML" sz="1600"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endParaRPr>
          </a:p>
        </p:txBody>
      </p:sp>
      <p:pic>
        <p:nvPicPr>
          <p:cNvPr id="11" name="Image 10" descr="Module 4 - La boîte à outils des champions pour la sensibilisation aux DSSR - Microsoft Word"/>
          <p:cNvPicPr>
            <a:picLocks noChangeAspect="1"/>
          </p:cNvPicPr>
          <p:nvPr/>
        </p:nvPicPr>
        <p:blipFill rotWithShape="1">
          <a:blip r:embed="rId8">
            <a:extLst>
              <a:ext uri="{28A0092B-C50C-407E-A947-70E740481C1C}">
                <a14:useLocalDpi xmlns:a14="http://schemas.microsoft.com/office/drawing/2010/main" val="0"/>
              </a:ext>
            </a:extLst>
          </a:blip>
          <a:srcRect l="21837" t="24735" r="19584" b="3678"/>
          <a:stretch/>
        </p:blipFill>
        <p:spPr>
          <a:xfrm>
            <a:off x="5129921" y="1821676"/>
            <a:ext cx="3817625" cy="4870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93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179513" y="1554753"/>
            <a:ext cx="8784975" cy="5155257"/>
          </a:xfrm>
          <a:prstGeom prst="rect">
            <a:avLst/>
          </a:prstGeom>
          <a:noFill/>
        </p:spPr>
        <p:txBody>
          <a:bodyPr wrap="square" rtlCol="0">
            <a:spAutoFit/>
          </a:bodyPr>
          <a:lstStyle/>
          <a:p>
            <a:pPr marL="0" lvl="1" algn="just"/>
            <a:r>
              <a:rPr lang="en-US" sz="3200" b="1" dirty="0" err="1" smtClean="0">
                <a:solidFill>
                  <a:srgbClr val="FF0000"/>
                </a:solidFill>
                <a:latin typeface="Verdana" panose="020B0604030504040204" pitchFamily="34" charset="0"/>
                <a:ea typeface="Verdana" panose="020B0604030504040204" pitchFamily="34" charset="0"/>
              </a:rPr>
              <a:t>Contexte</a:t>
            </a:r>
            <a:r>
              <a:rPr lang="en-US" sz="3200" b="1" dirty="0" smtClean="0">
                <a:solidFill>
                  <a:srgbClr val="FF0000"/>
                </a:solidFill>
                <a:latin typeface="Verdana" panose="020B0604030504040204" pitchFamily="34" charset="0"/>
                <a:ea typeface="Verdana" panose="020B0604030504040204" pitchFamily="34" charset="0"/>
              </a:rPr>
              <a:t> du </a:t>
            </a:r>
            <a:r>
              <a:rPr lang="en-US" sz="3200" b="1" dirty="0" err="1" smtClean="0">
                <a:solidFill>
                  <a:srgbClr val="FF0000"/>
                </a:solidFill>
                <a:latin typeface="Verdana" panose="020B0604030504040204" pitchFamily="34" charset="0"/>
                <a:ea typeface="Verdana" panose="020B0604030504040204" pitchFamily="34" charset="0"/>
              </a:rPr>
              <a:t>Projet</a:t>
            </a:r>
            <a:endParaRPr lang="en-US" sz="3200" b="1" dirty="0" smtClean="0">
              <a:solidFill>
                <a:srgbClr val="FF0000"/>
              </a:solidFill>
              <a:latin typeface="Verdana" panose="020B0604030504040204" pitchFamily="34" charset="0"/>
              <a:ea typeface="Verdana" panose="020B0604030504040204" pitchFamily="34" charset="0"/>
            </a:endParaRPr>
          </a:p>
          <a:p>
            <a:pPr marL="0" lvl="1" algn="just"/>
            <a:endParaRPr lang="fr-FR" sz="2800" b="1" dirty="0">
              <a:latin typeface="Verdana" panose="020B0604030504040204" pitchFamily="34" charset="0"/>
              <a:ea typeface="Verdana" panose="020B0604030504040204" pitchFamily="34" charset="0"/>
            </a:endParaRPr>
          </a:p>
          <a:p>
            <a:pPr algn="just"/>
            <a:r>
              <a:rPr lang="fr-ML" sz="2400" b="1" dirty="0" smtClean="0">
                <a:latin typeface="Verdana" panose="020B0604030504040204" pitchFamily="34" charset="0"/>
                <a:ea typeface="Verdana" panose="020B0604030504040204" pitchFamily="34" charset="0"/>
              </a:rPr>
              <a:t>Défis liés aux DSSR en Afrique de l’Ouest:</a:t>
            </a:r>
          </a:p>
          <a:p>
            <a:pPr algn="just"/>
            <a:endParaRPr lang="fr-ML" sz="11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400" b="1" dirty="0" smtClean="0">
                <a:latin typeface="Verdana" panose="020B0604030504040204" pitchFamily="34" charset="0"/>
                <a:ea typeface="Verdana" panose="020B0604030504040204" pitchFamily="34" charset="0"/>
              </a:rPr>
              <a:t>difficultés dans l’</a:t>
            </a:r>
            <a:r>
              <a:rPr lang="fr-ML" sz="2400" b="1" dirty="0" err="1" smtClean="0">
                <a:latin typeface="Verdana" panose="020B0604030504040204" pitchFamily="34" charset="0"/>
                <a:ea typeface="Verdana" panose="020B0604030504040204" pitchFamily="34" charset="0"/>
              </a:rPr>
              <a:t>interprêtation</a:t>
            </a:r>
            <a:r>
              <a:rPr lang="fr-ML" sz="2400" b="1" dirty="0" smtClean="0">
                <a:latin typeface="Verdana" panose="020B0604030504040204" pitchFamily="34" charset="0"/>
                <a:ea typeface="Verdana" panose="020B0604030504040204" pitchFamily="34" charset="0"/>
              </a:rPr>
              <a:t> et l’application </a:t>
            </a:r>
            <a:r>
              <a:rPr lang="fr-ML" sz="2400" b="1" dirty="0">
                <a:latin typeface="Verdana" panose="020B0604030504040204" pitchFamily="34" charset="0"/>
                <a:ea typeface="Verdana" panose="020B0604030504040204" pitchFamily="34" charset="0"/>
              </a:rPr>
              <a:t>des </a:t>
            </a:r>
            <a:r>
              <a:rPr lang="fr-ML" sz="2400" b="1" dirty="0" smtClean="0">
                <a:latin typeface="Verdana" panose="020B0604030504040204" pitchFamily="34" charset="0"/>
                <a:ea typeface="Verdana" panose="020B0604030504040204" pitchFamily="34" charset="0"/>
              </a:rPr>
              <a:t>textes</a:t>
            </a:r>
          </a:p>
          <a:p>
            <a:pPr algn="just"/>
            <a:endParaRPr lang="fr-ML" sz="9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400" b="1" dirty="0" smtClean="0">
                <a:latin typeface="Verdana" panose="020B0604030504040204" pitchFamily="34" charset="0"/>
                <a:ea typeface="Verdana" panose="020B0604030504040204" pitchFamily="34" charset="0"/>
              </a:rPr>
              <a:t>persistance </a:t>
            </a:r>
            <a:r>
              <a:rPr lang="fr-ML" sz="2400" b="1" dirty="0">
                <a:latin typeface="Verdana" panose="020B0604030504040204" pitchFamily="34" charset="0"/>
                <a:ea typeface="Verdana" panose="020B0604030504040204" pitchFamily="34" charset="0"/>
              </a:rPr>
              <a:t>des violations des </a:t>
            </a:r>
            <a:r>
              <a:rPr lang="fr-ML" sz="2400" b="1" dirty="0" smtClean="0">
                <a:latin typeface="Verdana" panose="020B0604030504040204" pitchFamily="34" charset="0"/>
                <a:ea typeface="Verdana" panose="020B0604030504040204" pitchFamily="34" charset="0"/>
              </a:rPr>
              <a:t>droits et des obstacles médicaux</a:t>
            </a:r>
          </a:p>
          <a:p>
            <a:pPr algn="just"/>
            <a:endParaRPr lang="fr-ML" sz="12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400" b="1" dirty="0" smtClean="0">
                <a:latin typeface="Verdana" panose="020B0604030504040204" pitchFamily="34" charset="0"/>
                <a:ea typeface="Verdana" panose="020B0604030504040204" pitchFamily="34" charset="0"/>
              </a:rPr>
              <a:t>inefficacité </a:t>
            </a:r>
            <a:r>
              <a:rPr lang="fr-ML" sz="2400" b="1" dirty="0">
                <a:latin typeface="Verdana" panose="020B0604030504040204" pitchFamily="34" charset="0"/>
                <a:ea typeface="Verdana" panose="020B0604030504040204" pitchFamily="34" charset="0"/>
              </a:rPr>
              <a:t>des </a:t>
            </a:r>
            <a:r>
              <a:rPr lang="fr-ML" sz="2400" b="1" dirty="0" smtClean="0">
                <a:latin typeface="Verdana" panose="020B0604030504040204" pitchFamily="34" charset="0"/>
                <a:ea typeface="Verdana" panose="020B0604030504040204" pitchFamily="34" charset="0"/>
              </a:rPr>
              <a:t>droits</a:t>
            </a:r>
          </a:p>
          <a:p>
            <a:pPr algn="just"/>
            <a:endParaRPr lang="fr-ML" sz="105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400" b="1" dirty="0" smtClean="0">
                <a:latin typeface="Verdana" panose="020B0604030504040204" pitchFamily="34" charset="0"/>
                <a:ea typeface="Verdana" panose="020B0604030504040204" pitchFamily="34" charset="0"/>
              </a:rPr>
              <a:t>limites </a:t>
            </a:r>
            <a:r>
              <a:rPr lang="fr-ML" sz="2400" b="1" dirty="0">
                <a:latin typeface="Verdana" panose="020B0604030504040204" pitchFamily="34" charset="0"/>
                <a:ea typeface="Verdana" panose="020B0604030504040204" pitchFamily="34" charset="0"/>
              </a:rPr>
              <a:t>des fonds alloués au secteur de la </a:t>
            </a:r>
            <a:r>
              <a:rPr lang="fr-ML" sz="2400" b="1" dirty="0" smtClean="0">
                <a:latin typeface="Verdana" panose="020B0604030504040204" pitchFamily="34" charset="0"/>
                <a:ea typeface="Verdana" panose="020B0604030504040204" pitchFamily="34" charset="0"/>
              </a:rPr>
              <a:t>santé</a:t>
            </a:r>
          </a:p>
          <a:p>
            <a:pPr algn="just"/>
            <a:endParaRPr lang="fr-ML" sz="105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400" b="1" dirty="0" smtClean="0">
                <a:latin typeface="Verdana" panose="020B0604030504040204" pitchFamily="34" charset="0"/>
                <a:ea typeface="Verdana" panose="020B0604030504040204" pitchFamily="34" charset="0"/>
              </a:rPr>
              <a:t>absence </a:t>
            </a:r>
            <a:r>
              <a:rPr lang="fr-ML" sz="2400" b="1" dirty="0">
                <a:latin typeface="Verdana" panose="020B0604030504040204" pitchFamily="34" charset="0"/>
                <a:ea typeface="Verdana" panose="020B0604030504040204" pitchFamily="34" charset="0"/>
              </a:rPr>
              <a:t>de normes harmonisées en matière de </a:t>
            </a:r>
            <a:r>
              <a:rPr lang="fr-ML" sz="2400" b="1" dirty="0" smtClean="0">
                <a:latin typeface="Verdana" panose="020B0604030504040204" pitchFamily="34" charset="0"/>
                <a:ea typeface="Verdana" panose="020B0604030504040204" pitchFamily="34" charset="0"/>
              </a:rPr>
              <a:t>DSSR</a:t>
            </a:r>
            <a:endParaRPr lang="fr-FR"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282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3528" y="1565786"/>
            <a:ext cx="8496944" cy="4816703"/>
          </a:xfrm>
          <a:prstGeom prst="rect">
            <a:avLst/>
          </a:prstGeom>
          <a:noFill/>
        </p:spPr>
        <p:txBody>
          <a:bodyPr wrap="square" rtlCol="0">
            <a:spAutoFit/>
          </a:bodyPr>
          <a:lstStyle/>
          <a:p>
            <a:pPr algn="just"/>
            <a:r>
              <a:rPr lang="fr-ML" sz="2700" b="1" dirty="0" smtClean="0">
                <a:solidFill>
                  <a:srgbClr val="FF0000"/>
                </a:solidFill>
                <a:latin typeface="Verdana" panose="020B0604030504040204" pitchFamily="34" charset="0"/>
                <a:ea typeface="Verdana" panose="020B0604030504040204" pitchFamily="34" charset="0"/>
              </a:rPr>
              <a:t>Consortium de 4 organisations </a:t>
            </a:r>
          </a:p>
          <a:p>
            <a:pPr algn="just"/>
            <a:endParaRPr lang="fr-ML" sz="16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smtClean="0">
                <a:latin typeface="Verdana" panose="020B0604030504040204" pitchFamily="34" charset="0"/>
                <a:ea typeface="Verdana" panose="020B0604030504040204" pitchFamily="34" charset="0"/>
              </a:rPr>
              <a:t>Conseils et Appui pour l’Education à la Base  </a:t>
            </a:r>
          </a:p>
          <a:p>
            <a:pPr algn="just"/>
            <a:endParaRPr lang="fr-ML" sz="16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smtClean="0">
                <a:latin typeface="Verdana" panose="020B0604030504040204" pitchFamily="34" charset="0"/>
                <a:ea typeface="Verdana" panose="020B0604030504040204" pitchFamily="34" charset="0"/>
              </a:rPr>
              <a:t>Coalition des Organisations de la Société Civile pour le repositionnement de la planification familiale en Afrique de l’Ouest francophone</a:t>
            </a:r>
          </a:p>
          <a:p>
            <a:pPr algn="just"/>
            <a:endParaRPr lang="fr-ML" sz="16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err="1" smtClean="0">
                <a:latin typeface="Verdana" panose="020B0604030504040204" pitchFamily="34" charset="0"/>
                <a:ea typeface="Verdana" panose="020B0604030504040204" pitchFamily="34" charset="0"/>
              </a:rPr>
              <a:t>Ebenezer</a:t>
            </a:r>
            <a:r>
              <a:rPr lang="fr-ML" sz="2700" b="1" dirty="0" smtClean="0">
                <a:latin typeface="Verdana" panose="020B0604030504040204" pitchFamily="34" charset="0"/>
                <a:ea typeface="Verdana" panose="020B0604030504040204" pitchFamily="34" charset="0"/>
              </a:rPr>
              <a:t> International</a:t>
            </a:r>
          </a:p>
          <a:p>
            <a:pPr algn="just"/>
            <a:endParaRPr lang="fr-ML" sz="1600" b="1" dirty="0" smtClean="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smtClean="0">
                <a:latin typeface="Verdana" panose="020B0604030504040204" pitchFamily="34" charset="0"/>
                <a:ea typeface="Verdana" panose="020B0604030504040204" pitchFamily="34" charset="0"/>
              </a:rPr>
              <a:t>Humanité &amp; Inclusion</a:t>
            </a:r>
          </a:p>
        </p:txBody>
      </p:sp>
    </p:spTree>
    <p:extLst>
      <p:ext uri="{BB962C8B-B14F-4D97-AF65-F5344CB8AC3E}">
        <p14:creationId xmlns:p14="http://schemas.microsoft.com/office/powerpoint/2010/main" val="2989890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smtClean="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pic>
        <p:nvPicPr>
          <p:cNvPr id="2" name="Image 1" descr="Module 1 - Mécanismes d'engagement citoyen pour promouvoir la performance des DSSR [Mode de compatibilité] - Microsoft Word"/>
          <p:cNvPicPr>
            <a:picLocks noChangeAspect="1"/>
          </p:cNvPicPr>
          <p:nvPr/>
        </p:nvPicPr>
        <p:blipFill rotWithShape="1">
          <a:blip r:embed="rId7">
            <a:extLst>
              <a:ext uri="{28A0092B-C50C-407E-A947-70E740481C1C}">
                <a14:useLocalDpi xmlns:a14="http://schemas.microsoft.com/office/drawing/2010/main" val="0"/>
              </a:ext>
            </a:extLst>
          </a:blip>
          <a:srcRect l="35825" t="25133" r="35038" b="4653"/>
          <a:stretch/>
        </p:blipFill>
        <p:spPr>
          <a:xfrm>
            <a:off x="5161176" y="1700808"/>
            <a:ext cx="3875320" cy="5027443"/>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smtClean="0">
                <a:latin typeface="Verdana" panose="020B0604030504040204" pitchFamily="34" charset="0"/>
                <a:ea typeface="Verdana" panose="020B0604030504040204" pitchFamily="34" charset="0"/>
              </a:rPr>
              <a:t>«</a:t>
            </a:r>
            <a:r>
              <a:rPr lang="fr-ML" sz="2800" b="1" dirty="0">
                <a:latin typeface="Verdana" panose="020B0604030504040204" pitchFamily="34" charset="0"/>
                <a:ea typeface="Verdana" panose="020B0604030504040204" pitchFamily="34" charset="0"/>
              </a:rPr>
              <a:t> La boîte à outils du gestionnaire de programme DSSR » </a:t>
            </a:r>
            <a:r>
              <a:rPr lang="fr-ML" sz="2800" b="1" dirty="0" smtClean="0">
                <a:latin typeface="Verdana" panose="020B0604030504040204" pitchFamily="34" charset="0"/>
                <a:ea typeface="Verdana" panose="020B0604030504040204" pitchFamily="34" charset="0"/>
              </a:rPr>
              <a:t>avec 4 modules</a:t>
            </a:r>
            <a:endParaRPr lang="fr-FR" sz="5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46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smtClean="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smtClean="0">
                <a:latin typeface="Verdana" panose="020B0604030504040204" pitchFamily="34" charset="0"/>
                <a:ea typeface="Verdana" panose="020B0604030504040204" pitchFamily="34" charset="0"/>
              </a:rPr>
              <a:t>«</a:t>
            </a:r>
            <a:r>
              <a:rPr lang="fr-ML" sz="2800" b="1" dirty="0">
                <a:latin typeface="Verdana" panose="020B0604030504040204" pitchFamily="34" charset="0"/>
                <a:ea typeface="Verdana" panose="020B0604030504040204" pitchFamily="34" charset="0"/>
              </a:rPr>
              <a:t> La boîte à outils du gestionnaire de programme DSSR » </a:t>
            </a:r>
            <a:r>
              <a:rPr lang="fr-ML" sz="2800" b="1" dirty="0" smtClean="0">
                <a:latin typeface="Verdana" panose="020B0604030504040204" pitchFamily="34" charset="0"/>
                <a:ea typeface="Verdana" panose="020B0604030504040204" pitchFamily="34" charset="0"/>
              </a:rPr>
              <a:t>avec 4 modules</a:t>
            </a:r>
            <a:endParaRPr lang="fr-FR" sz="5400" b="1" dirty="0">
              <a:latin typeface="Verdana" panose="020B0604030504040204" pitchFamily="34" charset="0"/>
              <a:ea typeface="Verdana" panose="020B0604030504040204" pitchFamily="34" charset="0"/>
            </a:endParaRPr>
          </a:p>
        </p:txBody>
      </p:sp>
      <p:pic>
        <p:nvPicPr>
          <p:cNvPr id="3" name="Image 2" descr="Module 2 - Comprendre et appliquer la programmation basée sur les droits dans le secteur DSSR - Microsoft Word"/>
          <p:cNvPicPr>
            <a:picLocks noChangeAspect="1"/>
          </p:cNvPicPr>
          <p:nvPr/>
        </p:nvPicPr>
        <p:blipFill rotWithShape="1">
          <a:blip r:embed="rId7">
            <a:extLst>
              <a:ext uri="{28A0092B-C50C-407E-A947-70E740481C1C}">
                <a14:useLocalDpi xmlns:a14="http://schemas.microsoft.com/office/drawing/2010/main" val="0"/>
              </a:ext>
            </a:extLst>
          </a:blip>
          <a:srcRect l="24907" t="25850" r="23893" b="9051"/>
          <a:stretch/>
        </p:blipFill>
        <p:spPr>
          <a:xfrm>
            <a:off x="5144910" y="1506042"/>
            <a:ext cx="3747570" cy="5163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376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smtClean="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smtClean="0">
                <a:latin typeface="Verdana" panose="020B0604030504040204" pitchFamily="34" charset="0"/>
                <a:ea typeface="Verdana" panose="020B0604030504040204" pitchFamily="34" charset="0"/>
              </a:rPr>
              <a:t>«</a:t>
            </a:r>
            <a:r>
              <a:rPr lang="fr-ML" sz="2800" b="1" dirty="0">
                <a:latin typeface="Verdana" panose="020B0604030504040204" pitchFamily="34" charset="0"/>
                <a:ea typeface="Verdana" panose="020B0604030504040204" pitchFamily="34" charset="0"/>
              </a:rPr>
              <a:t> La boîte à outils du gestionnaire de programme DSSR » </a:t>
            </a:r>
            <a:r>
              <a:rPr lang="fr-ML" sz="2800" b="1" dirty="0" smtClean="0">
                <a:latin typeface="Verdana" panose="020B0604030504040204" pitchFamily="34" charset="0"/>
                <a:ea typeface="Verdana" panose="020B0604030504040204" pitchFamily="34" charset="0"/>
              </a:rPr>
              <a:t>avec 4 modules</a:t>
            </a:r>
            <a:endParaRPr lang="fr-FR" sz="5400" b="1" dirty="0">
              <a:latin typeface="Verdana" panose="020B0604030504040204" pitchFamily="34" charset="0"/>
              <a:ea typeface="Verdana" panose="020B0604030504040204" pitchFamily="34" charset="0"/>
            </a:endParaRPr>
          </a:p>
        </p:txBody>
      </p:sp>
      <p:pic>
        <p:nvPicPr>
          <p:cNvPr id="3" name="Image 2" descr="Module 3 - Réseautage et partenariats pour un plaidoyer et un lobbying efficaces DSSR [Mode de compatibilité] - Microsoft Word"/>
          <p:cNvPicPr>
            <a:picLocks noChangeAspect="1"/>
          </p:cNvPicPr>
          <p:nvPr/>
        </p:nvPicPr>
        <p:blipFill rotWithShape="1">
          <a:blip r:embed="rId7">
            <a:extLst>
              <a:ext uri="{28A0092B-C50C-407E-A947-70E740481C1C}">
                <a14:useLocalDpi xmlns:a14="http://schemas.microsoft.com/office/drawing/2010/main" val="0"/>
              </a:ext>
            </a:extLst>
          </a:blip>
          <a:srcRect l="25216" t="25786" r="22964" b="11047"/>
          <a:stretch/>
        </p:blipFill>
        <p:spPr>
          <a:xfrm>
            <a:off x="5144910" y="1628800"/>
            <a:ext cx="3882320" cy="5063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1042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15="http://schemas.microsoft.com/office/word/2012/wordml" xmlns:lc="http://schemas.openxmlformats.org/drawingml/2006/lockedCanva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7203113" cy="584775"/>
          </a:xfrm>
          <a:prstGeom prst="rect">
            <a:avLst/>
          </a:prstGeom>
          <a:noFill/>
        </p:spPr>
        <p:txBody>
          <a:bodyPr wrap="square" rtlCol="0">
            <a:spAutoFit/>
          </a:bodyPr>
          <a:lstStyle/>
          <a:p>
            <a:pPr lvl="1"/>
            <a:r>
              <a:rPr lang="fr-FR" sz="3200" b="1" dirty="0" smtClean="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smtClean="0">
                <a:latin typeface="Verdana" panose="020B0604030504040204" pitchFamily="34" charset="0"/>
                <a:ea typeface="Verdana" panose="020B0604030504040204" pitchFamily="34" charset="0"/>
              </a:rPr>
              <a:t>«</a:t>
            </a:r>
            <a:r>
              <a:rPr lang="fr-ML" sz="2800" b="1" dirty="0">
                <a:latin typeface="Verdana" panose="020B0604030504040204" pitchFamily="34" charset="0"/>
                <a:ea typeface="Verdana" panose="020B0604030504040204" pitchFamily="34" charset="0"/>
              </a:rPr>
              <a:t> La boîte à outils du gestionnaire de programme DSSR » </a:t>
            </a:r>
            <a:r>
              <a:rPr lang="fr-ML" sz="2800" b="1" dirty="0" smtClean="0">
                <a:latin typeface="Verdana" panose="020B0604030504040204" pitchFamily="34" charset="0"/>
                <a:ea typeface="Verdana" panose="020B0604030504040204" pitchFamily="34" charset="0"/>
              </a:rPr>
              <a:t>avec 4 modules</a:t>
            </a:r>
            <a:endParaRPr lang="fr-FR" sz="5400" b="1" dirty="0">
              <a:latin typeface="Verdana" panose="020B0604030504040204" pitchFamily="34" charset="0"/>
              <a:ea typeface="Verdana" panose="020B0604030504040204" pitchFamily="34" charset="0"/>
            </a:endParaRPr>
          </a:p>
        </p:txBody>
      </p:sp>
      <p:pic>
        <p:nvPicPr>
          <p:cNvPr id="3" name="Image 2" descr="Module 4 - La boîte à outils des champions pour la sensibilisation aux DSSR - Microsoft Word"/>
          <p:cNvPicPr>
            <a:picLocks noChangeAspect="1"/>
          </p:cNvPicPr>
          <p:nvPr/>
        </p:nvPicPr>
        <p:blipFill rotWithShape="1">
          <a:blip r:embed="rId7">
            <a:extLst>
              <a:ext uri="{28A0092B-C50C-407E-A947-70E740481C1C}">
                <a14:useLocalDpi xmlns:a14="http://schemas.microsoft.com/office/drawing/2010/main" val="0"/>
              </a:ext>
            </a:extLst>
          </a:blip>
          <a:srcRect l="21837" t="24735" r="19584" b="3678"/>
          <a:stretch/>
        </p:blipFill>
        <p:spPr>
          <a:xfrm>
            <a:off x="5148064" y="1700808"/>
            <a:ext cx="3799482"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452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414</Words>
  <Application>Microsoft Office PowerPoint</Application>
  <PresentationFormat>Affichage à l'écran (4:3)</PresentationFormat>
  <Paragraphs>73</Paragraphs>
  <Slides>25</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Arial Black</vt:lpstr>
      <vt:lpstr>Calibri</vt:lpstr>
      <vt:lpstr>Script MT Bold</vt:lpstr>
      <vt:lpstr>Showcard Gothic</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Sory Ibrahima MONEKATA</dc:creator>
  <cp:lastModifiedBy>Santos</cp:lastModifiedBy>
  <cp:revision>57</cp:revision>
  <dcterms:created xsi:type="dcterms:W3CDTF">2019-09-21T10:35:26Z</dcterms:created>
  <dcterms:modified xsi:type="dcterms:W3CDTF">2019-11-11T10:38:37Z</dcterms:modified>
</cp:coreProperties>
</file>