
<file path=[Content_Types].xml><?xml version="1.0" encoding="utf-8"?>
<Types xmlns="http://schemas.openxmlformats.org/package/2006/content-types">
  <Default Extension="png" ContentType="image/png"/>
  <Default Extension="tmp"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0"/>
  </p:notesMasterIdLst>
  <p:sldIdLst>
    <p:sldId id="256" r:id="rId2"/>
    <p:sldId id="323" r:id="rId3"/>
    <p:sldId id="325" r:id="rId4"/>
    <p:sldId id="285" r:id="rId5"/>
    <p:sldId id="313" r:id="rId6"/>
    <p:sldId id="314" r:id="rId7"/>
    <p:sldId id="286" r:id="rId8"/>
    <p:sldId id="317" r:id="rId9"/>
    <p:sldId id="315" r:id="rId10"/>
    <p:sldId id="316" r:id="rId11"/>
    <p:sldId id="318" r:id="rId12"/>
    <p:sldId id="288" r:id="rId13"/>
    <p:sldId id="319" r:id="rId14"/>
    <p:sldId id="320" r:id="rId15"/>
    <p:sldId id="289" r:id="rId16"/>
    <p:sldId id="290" r:id="rId17"/>
    <p:sldId id="292" r:id="rId18"/>
    <p:sldId id="321"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4" autoAdjust="0"/>
    <p:restoredTop sz="81952" autoAdjust="0"/>
  </p:normalViewPr>
  <p:slideViewPr>
    <p:cSldViewPr>
      <p:cViewPr varScale="1">
        <p:scale>
          <a:sx n="57" d="100"/>
          <a:sy n="57" d="100"/>
        </p:scale>
        <p:origin x="140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A4305-2DAC-4278-BD45-DA5CBF79BD59}" type="datetimeFigureOut">
              <a:rPr lang="fr-FR" smtClean="0"/>
              <a:t>05/10/2019</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65CCD1-AD8A-45AB-A58C-44A0DA7AC438}" type="slidenum">
              <a:rPr lang="fr-FR" smtClean="0"/>
              <a:t>‹N°›</a:t>
            </a:fld>
            <a:endParaRPr lang="fr-FR"/>
          </a:p>
        </p:txBody>
      </p:sp>
    </p:spTree>
    <p:extLst>
      <p:ext uri="{BB962C8B-B14F-4D97-AF65-F5344CB8AC3E}">
        <p14:creationId xmlns:p14="http://schemas.microsoft.com/office/powerpoint/2010/main" val="2937389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4565CCD1-AD8A-45AB-A58C-44A0DA7AC438}" type="slidenum">
              <a:rPr lang="fr-FR" smtClean="0"/>
              <a:t>2</a:t>
            </a:fld>
            <a:endParaRPr lang="fr-FR"/>
          </a:p>
        </p:txBody>
      </p:sp>
    </p:spTree>
    <p:extLst>
      <p:ext uri="{BB962C8B-B14F-4D97-AF65-F5344CB8AC3E}">
        <p14:creationId xmlns:p14="http://schemas.microsoft.com/office/powerpoint/2010/main" val="1313454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565CCD1-AD8A-45AB-A58C-44A0DA7AC438}" type="slidenum">
              <a:rPr lang="fr-FR" smtClean="0"/>
              <a:t>4</a:t>
            </a:fld>
            <a:endParaRPr lang="fr-FR"/>
          </a:p>
        </p:txBody>
      </p:sp>
    </p:spTree>
    <p:extLst>
      <p:ext uri="{BB962C8B-B14F-4D97-AF65-F5344CB8AC3E}">
        <p14:creationId xmlns:p14="http://schemas.microsoft.com/office/powerpoint/2010/main" val="619924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565CCD1-AD8A-45AB-A58C-44A0DA7AC438}" type="slidenum">
              <a:rPr lang="fr-FR" smtClean="0"/>
              <a:t>5</a:t>
            </a:fld>
            <a:endParaRPr lang="fr-FR"/>
          </a:p>
        </p:txBody>
      </p:sp>
    </p:spTree>
    <p:extLst>
      <p:ext uri="{BB962C8B-B14F-4D97-AF65-F5344CB8AC3E}">
        <p14:creationId xmlns:p14="http://schemas.microsoft.com/office/powerpoint/2010/main" val="2783858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565CCD1-AD8A-45AB-A58C-44A0DA7AC438}" type="slidenum">
              <a:rPr lang="fr-FR" smtClean="0"/>
              <a:t>8</a:t>
            </a:fld>
            <a:endParaRPr lang="fr-FR"/>
          </a:p>
        </p:txBody>
      </p:sp>
    </p:spTree>
    <p:extLst>
      <p:ext uri="{BB962C8B-B14F-4D97-AF65-F5344CB8AC3E}">
        <p14:creationId xmlns:p14="http://schemas.microsoft.com/office/powerpoint/2010/main" val="2128963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565CCD1-AD8A-45AB-A58C-44A0DA7AC438}" type="slidenum">
              <a:rPr lang="fr-FR" smtClean="0"/>
              <a:t>17</a:t>
            </a:fld>
            <a:endParaRPr lang="fr-FR"/>
          </a:p>
        </p:txBody>
      </p:sp>
    </p:spTree>
    <p:extLst>
      <p:ext uri="{BB962C8B-B14F-4D97-AF65-F5344CB8AC3E}">
        <p14:creationId xmlns:p14="http://schemas.microsoft.com/office/powerpoint/2010/main" val="4061257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565CCD1-AD8A-45AB-A58C-44A0DA7AC438}" type="slidenum">
              <a:rPr lang="fr-FR" smtClean="0"/>
              <a:t>18</a:t>
            </a:fld>
            <a:endParaRPr lang="fr-FR"/>
          </a:p>
        </p:txBody>
      </p:sp>
    </p:spTree>
    <p:extLst>
      <p:ext uri="{BB962C8B-B14F-4D97-AF65-F5344CB8AC3E}">
        <p14:creationId xmlns:p14="http://schemas.microsoft.com/office/powerpoint/2010/main" val="3017507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2447132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631001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746636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019786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598810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2287913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65797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51517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110706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401538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351219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6F9EB-B919-4DEB-9F94-CCE31F05ADCF}" type="slidenum">
              <a:rPr lang="fr-FR" smtClean="0"/>
              <a:t>‹N°›</a:t>
            </a:fld>
            <a:endParaRPr lang="fr-FR" dirty="0"/>
          </a:p>
        </p:txBody>
      </p:sp>
    </p:spTree>
    <p:extLst>
      <p:ext uri="{BB962C8B-B14F-4D97-AF65-F5344CB8AC3E}">
        <p14:creationId xmlns:p14="http://schemas.microsoft.com/office/powerpoint/2010/main" val="3967003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pn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wmf"/><Relationship Id="rId5" Type="http://schemas.openxmlformats.org/officeDocument/2006/relationships/image" Target="../media/image4.em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8" Type="http://schemas.openxmlformats.org/officeDocument/2006/relationships/image" Target="../media/image7.tmp"/><Relationship Id="rId3" Type="http://schemas.openxmlformats.org/officeDocument/2006/relationships/image" Target="../media/image1.wmf"/><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sp>
        <p:nvSpPr>
          <p:cNvPr id="11" name="Subtitle 2"/>
          <p:cNvSpPr txBox="1">
            <a:spLocks/>
          </p:cNvSpPr>
          <p:nvPr/>
        </p:nvSpPr>
        <p:spPr>
          <a:xfrm>
            <a:off x="1371600" y="1428736"/>
            <a:ext cx="6400800" cy="1295400"/>
          </a:xfrm>
          <a:prstGeom prst="rect">
            <a:avLst/>
          </a:prstGeom>
          <a:ln>
            <a:noFill/>
          </a:ln>
          <a:effectLst>
            <a:outerShdw blurRad="57785" dist="33020" dir="3180000" algn="ctr">
              <a:srgbClr val="000000">
                <a:alpha val="30000"/>
              </a:srgbClr>
            </a:outerShdw>
            <a:reflection blurRad="6350" stA="52000" endA="300" endPos="35000" dir="5400000" sy="-100000" algn="bl" rotWithShape="0"/>
          </a:effectLst>
          <a:scene3d>
            <a:camera prst="orthographicFront">
              <a:rot lat="0" lon="0" rev="0"/>
            </a:camera>
            <a:lightRig rig="brightRoom" dir="t">
              <a:rot lat="0" lon="0" rev="600000"/>
            </a:lightRig>
          </a:scene3d>
          <a:sp3d prstMaterial="metal">
            <a:bevelT w="38100" h="57150" prst="angle"/>
          </a:sp3d>
        </p:spPr>
        <p:style>
          <a:lnRef idx="2">
            <a:schemeClr val="accent1"/>
          </a:lnRef>
          <a:fillRef idx="1">
            <a:schemeClr val="lt1"/>
          </a:fillRef>
          <a:effectRef idx="0">
            <a:schemeClr val="accent1"/>
          </a:effectRef>
          <a:fontRef idx="minor">
            <a:schemeClr val="dk1"/>
          </a:fontRef>
        </p:style>
        <p:txBody>
          <a:bodyPr>
            <a:normAutofit/>
          </a:bodyPr>
          <a:lstStyle/>
          <a:p>
            <a:pPr marL="342900" indent="-342900" algn="ctr" eaLnBrk="1" fontAlgn="auto" hangingPunct="1">
              <a:spcBef>
                <a:spcPct val="20000"/>
              </a:spcBef>
              <a:spcAft>
                <a:spcPts val="0"/>
              </a:spcAft>
              <a:buFont typeface="Arial" pitchFamily="34" charset="0"/>
              <a:buNone/>
              <a:defRPr/>
            </a:pPr>
            <a:r>
              <a:rPr lang="fr-FR" sz="60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rPr>
              <a:t>BIENVENUE</a:t>
            </a:r>
          </a:p>
          <a:p>
            <a:pPr marL="342900" indent="-342900" algn="ctr" eaLnBrk="1" fontAlgn="auto" hangingPunct="1">
              <a:spcBef>
                <a:spcPct val="20000"/>
              </a:spcBef>
              <a:spcAft>
                <a:spcPts val="0"/>
              </a:spcAft>
              <a:buFont typeface="Arial" pitchFamily="34" charset="0"/>
              <a:buNone/>
              <a:defRPr/>
            </a:pPr>
            <a:endParaRPr lang="fr-FR" sz="60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a:p>
            <a:pPr marL="342900" indent="-342900" algn="ctr" eaLnBrk="1" fontAlgn="auto" hangingPunct="1">
              <a:spcBef>
                <a:spcPct val="20000"/>
              </a:spcBef>
              <a:spcAft>
                <a:spcPts val="0"/>
              </a:spcAft>
              <a:buFont typeface="Arial" pitchFamily="34" charset="0"/>
              <a:buNone/>
              <a:defRPr/>
            </a:pPr>
            <a:endParaRPr lang="fr-FR" sz="60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a:p>
            <a:pPr marL="342900" indent="-342900" algn="ctr" eaLnBrk="1" fontAlgn="auto" hangingPunct="1">
              <a:spcBef>
                <a:spcPct val="20000"/>
              </a:spcBef>
              <a:spcAft>
                <a:spcPts val="0"/>
              </a:spcAft>
              <a:buFont typeface="Arial" pitchFamily="34" charset="0"/>
              <a:buNone/>
              <a:defRPr/>
            </a:pPr>
            <a:endParaRPr lang="fr-FR" sz="60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a:p>
            <a:pPr marL="342900" indent="-342900" algn="ctr" eaLnBrk="1" fontAlgn="auto" hangingPunct="1">
              <a:spcBef>
                <a:spcPct val="20000"/>
              </a:spcBef>
              <a:spcAft>
                <a:spcPts val="0"/>
              </a:spcAft>
              <a:buFont typeface="Arial" pitchFamily="34" charset="0"/>
              <a:buNone/>
              <a:defRPr/>
            </a:pPr>
            <a:endParaRPr lang="fr-FR" sz="60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a:p>
            <a:pPr marL="342900" indent="-342900" algn="ctr" eaLnBrk="1" fontAlgn="auto" hangingPunct="1">
              <a:spcBef>
                <a:spcPct val="20000"/>
              </a:spcBef>
              <a:spcAft>
                <a:spcPts val="0"/>
              </a:spcAft>
              <a:buFont typeface="Arial" pitchFamily="34" charset="0"/>
              <a:buNone/>
              <a:defRPr/>
            </a:pPr>
            <a:endParaRPr lang="fr-FR" sz="32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a:p>
            <a:pPr marL="342900" indent="-342900" algn="ctr" eaLnBrk="1" fontAlgn="auto" hangingPunct="1">
              <a:spcBef>
                <a:spcPct val="20000"/>
              </a:spcBef>
              <a:spcAft>
                <a:spcPts val="0"/>
              </a:spcAft>
              <a:buFont typeface="Arial" pitchFamily="34" charset="0"/>
              <a:buNone/>
              <a:defRPr/>
            </a:pPr>
            <a:endParaRPr lang="fr-FR" sz="32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p:txBody>
      </p:sp>
      <p:pic>
        <p:nvPicPr>
          <p:cNvPr id="12" name="Picture 6" descr="C:\Documents and Settings\ANA VASILACHE\Local Settings\Temporary Internet Files\Content.IE5\I4923J77\MCj04420220000[1].wm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2485156"/>
            <a:ext cx="4876800" cy="404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a:extLst>
              <a:ext uri="{FF2B5EF4-FFF2-40B4-BE49-F238E27FC236}">
                <a16:creationId xmlns:a16="http://schemas.microsoft.com/office/drawing/2014/main" xmln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Tree>
    <p:extLst>
      <p:ext uri="{BB962C8B-B14F-4D97-AF65-F5344CB8AC3E}">
        <p14:creationId xmlns:p14="http://schemas.microsoft.com/office/powerpoint/2010/main" val="1120249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251520" y="1517878"/>
            <a:ext cx="8640960" cy="4647426"/>
          </a:xfrm>
          <a:prstGeom prst="rect">
            <a:avLst/>
          </a:prstGeom>
        </p:spPr>
        <p:txBody>
          <a:bodyPr wrap="square">
            <a:spAutoFit/>
          </a:bodyPr>
          <a:lstStyle/>
          <a:p>
            <a:r>
              <a:rPr lang="fr-FR" sz="3600" b="1" dirty="0">
                <a:solidFill>
                  <a:srgbClr val="FF0000"/>
                </a:solidFill>
              </a:rPr>
              <a:t>Points à retenir sur la société </a:t>
            </a:r>
            <a:r>
              <a:rPr lang="fr-FR" sz="3600" b="1" dirty="0" smtClean="0">
                <a:solidFill>
                  <a:srgbClr val="FF0000"/>
                </a:solidFill>
              </a:rPr>
              <a:t>civile</a:t>
            </a:r>
          </a:p>
          <a:p>
            <a:endParaRPr lang="fr-FR" sz="3600" b="1" dirty="0">
              <a:solidFill>
                <a:srgbClr val="FF0000"/>
              </a:solidFill>
            </a:endParaRPr>
          </a:p>
          <a:p>
            <a:pPr marL="285750" indent="-285750" algn="just">
              <a:buFont typeface="Wingdings" panose="05000000000000000000" pitchFamily="2" charset="2"/>
              <a:buChar char="§"/>
            </a:pPr>
            <a:r>
              <a:rPr lang="fr-FR" sz="3200" b="1" dirty="0"/>
              <a:t>s’inscrit dans un espace public au sein de la société ;</a:t>
            </a:r>
          </a:p>
          <a:p>
            <a:pPr marL="285750" lvl="0" indent="-285750" algn="just">
              <a:buFont typeface="Wingdings" panose="05000000000000000000" pitchFamily="2" charset="2"/>
              <a:buChar char="§"/>
            </a:pPr>
            <a:r>
              <a:rPr lang="fr-FR" sz="3200" b="1" dirty="0"/>
              <a:t>se trouve entre l’Etat, le marché et la famille ;</a:t>
            </a:r>
          </a:p>
          <a:p>
            <a:pPr marL="285750" lvl="0" indent="-285750" algn="just">
              <a:buFont typeface="Wingdings" panose="05000000000000000000" pitchFamily="2" charset="2"/>
              <a:buChar char="§"/>
            </a:pPr>
            <a:r>
              <a:rPr lang="fr-FR" sz="3200" b="1" dirty="0"/>
              <a:t>ne désigne NI un groupe homogène, NI une masse de citoyens isolés les uns des autres ;</a:t>
            </a:r>
          </a:p>
          <a:p>
            <a:pPr marL="285750" lvl="0" indent="-285750" algn="just">
              <a:buFont typeface="Wingdings" panose="05000000000000000000" pitchFamily="2" charset="2"/>
              <a:buChar char="§"/>
            </a:pPr>
            <a:r>
              <a:rPr lang="fr-FR" sz="3200" b="1" dirty="0"/>
              <a:t>désigne des rassemblements de citoyens suivant leurs centres d’intérêt respectifs </a:t>
            </a:r>
            <a:r>
              <a:rPr lang="fr-FR" sz="3200" b="1" dirty="0" smtClean="0"/>
              <a:t>;</a:t>
            </a:r>
            <a:endParaRPr lang="fr-FR" sz="3200" b="1" dirty="0"/>
          </a:p>
        </p:txBody>
      </p:sp>
    </p:spTree>
    <p:extLst>
      <p:ext uri="{BB962C8B-B14F-4D97-AF65-F5344CB8AC3E}">
        <p14:creationId xmlns:p14="http://schemas.microsoft.com/office/powerpoint/2010/main" val="4095999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79512" y="1340768"/>
            <a:ext cx="8784976" cy="5447645"/>
          </a:xfrm>
          <a:prstGeom prst="rect">
            <a:avLst/>
          </a:prstGeom>
        </p:spPr>
        <p:txBody>
          <a:bodyPr wrap="square">
            <a:spAutoFit/>
          </a:bodyPr>
          <a:lstStyle/>
          <a:p>
            <a:pPr algn="just"/>
            <a:r>
              <a:rPr lang="fr-FR" sz="2800" b="1" dirty="0" smtClean="0">
                <a:solidFill>
                  <a:srgbClr val="FF0000"/>
                </a:solidFill>
              </a:rPr>
              <a:t>Les </a:t>
            </a:r>
            <a:r>
              <a:rPr lang="fr-FR" sz="2800" b="1" dirty="0">
                <a:solidFill>
                  <a:srgbClr val="FF0000"/>
                </a:solidFill>
              </a:rPr>
              <a:t>organisations de la société civile</a:t>
            </a:r>
            <a:r>
              <a:rPr lang="fr-FR" sz="2800" b="1" dirty="0" smtClean="0">
                <a:solidFill>
                  <a:srgbClr val="FF0000"/>
                </a:solidFill>
              </a:rPr>
              <a:t>:</a:t>
            </a:r>
          </a:p>
          <a:p>
            <a:pPr algn="just"/>
            <a:endParaRPr lang="fr-FR" sz="1200" b="1" dirty="0"/>
          </a:p>
          <a:p>
            <a:pPr marL="285750" lvl="0" indent="-285750" algn="just">
              <a:buFont typeface="Wingdings" panose="05000000000000000000" pitchFamily="2" charset="2"/>
              <a:buChar char="§"/>
            </a:pPr>
            <a:r>
              <a:rPr lang="fr-FR" sz="2800" b="1" dirty="0"/>
              <a:t>sont composées par des individus partageant les mêmes valeurs ;</a:t>
            </a:r>
          </a:p>
          <a:p>
            <a:pPr marL="285750" lvl="0" indent="-285750" algn="just">
              <a:buFont typeface="Wingdings" panose="05000000000000000000" pitchFamily="2" charset="2"/>
              <a:buChar char="§"/>
            </a:pPr>
            <a:r>
              <a:rPr lang="fr-FR" sz="2800" b="1" dirty="0"/>
              <a:t>sont indépendantes de l’Etat et des organisations économiques ;</a:t>
            </a:r>
          </a:p>
          <a:p>
            <a:pPr marL="285750" lvl="0" indent="-285750" algn="just">
              <a:buFont typeface="Wingdings" panose="05000000000000000000" pitchFamily="2" charset="2"/>
              <a:buChar char="§"/>
            </a:pPr>
            <a:r>
              <a:rPr lang="fr-FR" sz="2800" b="1" dirty="0"/>
              <a:t>ne travaillent pas dans un but lucratif ;</a:t>
            </a:r>
          </a:p>
          <a:p>
            <a:pPr marL="285750" lvl="0" indent="-285750" algn="just">
              <a:buFont typeface="Wingdings" panose="05000000000000000000" pitchFamily="2" charset="2"/>
              <a:buChar char="§"/>
            </a:pPr>
            <a:r>
              <a:rPr lang="fr-FR" sz="2800" b="1" dirty="0"/>
              <a:t>essaient d’attirer l’attention sur leurs intérêts ;</a:t>
            </a:r>
          </a:p>
          <a:p>
            <a:pPr marL="285750" lvl="0" indent="-285750" algn="just">
              <a:buFont typeface="Wingdings" panose="05000000000000000000" pitchFamily="2" charset="2"/>
              <a:buChar char="§"/>
            </a:pPr>
            <a:r>
              <a:rPr lang="fr-FR" sz="2800" b="1" dirty="0"/>
              <a:t>travaillent, selon la détermination des objectifs, au service de la "chose publique"</a:t>
            </a:r>
          </a:p>
          <a:p>
            <a:pPr marL="285750" indent="-285750" algn="just">
              <a:buFont typeface="Wingdings" panose="05000000000000000000" pitchFamily="2" charset="2"/>
              <a:buChar char="§"/>
            </a:pPr>
            <a:r>
              <a:rPr lang="fr-FR" sz="2800" b="1" dirty="0"/>
              <a:t>ne poursuivent pas des fonctions étatiques, ou de prise de pouvoir mais s’intéressent uniquement à une participation politique indépendante et démocratique</a:t>
            </a:r>
          </a:p>
        </p:txBody>
      </p:sp>
    </p:spTree>
    <p:extLst>
      <p:ext uri="{BB962C8B-B14F-4D97-AF65-F5344CB8AC3E}">
        <p14:creationId xmlns:p14="http://schemas.microsoft.com/office/powerpoint/2010/main" val="186893899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79513" y="1498133"/>
            <a:ext cx="8568951" cy="5139869"/>
          </a:xfrm>
          <a:prstGeom prst="rect">
            <a:avLst/>
          </a:prstGeom>
        </p:spPr>
        <p:txBody>
          <a:bodyPr wrap="square">
            <a:spAutoFit/>
          </a:bodyPr>
          <a:lstStyle/>
          <a:p>
            <a:pPr lvl="0"/>
            <a:r>
              <a:rPr lang="fr-FR" sz="3600" b="1" dirty="0">
                <a:solidFill>
                  <a:srgbClr val="FF0000"/>
                </a:solidFill>
              </a:rPr>
              <a:t>Plaidoyer et politiques publiques: Quels liens</a:t>
            </a:r>
            <a:r>
              <a:rPr lang="fr-FR" sz="3600" b="1" dirty="0" smtClean="0">
                <a:solidFill>
                  <a:srgbClr val="FF0000"/>
                </a:solidFill>
              </a:rPr>
              <a:t>??</a:t>
            </a:r>
          </a:p>
          <a:p>
            <a:pPr lvl="0"/>
            <a:endParaRPr lang="fr-FR" sz="1400" b="1" dirty="0">
              <a:solidFill>
                <a:srgbClr val="FF0000"/>
              </a:solidFill>
            </a:endParaRPr>
          </a:p>
          <a:p>
            <a:pPr marL="342900" lvl="0" indent="-342900" algn="just">
              <a:buFont typeface="Wingdings" panose="05000000000000000000" pitchFamily="2" charset="2"/>
              <a:buChar char="§"/>
            </a:pPr>
            <a:r>
              <a:rPr lang="fr-FR" sz="2800" b="1" dirty="0"/>
              <a:t>Le plaidoyer est un processus </a:t>
            </a:r>
            <a:r>
              <a:rPr lang="fr-FR" sz="2800" b="1" dirty="0">
                <a:solidFill>
                  <a:srgbClr val="FF0000"/>
                </a:solidFill>
              </a:rPr>
              <a:t>consistant à influencer les attitudes d’acteurs ciblés dans le but de changer la politique et les pratiques gouvernementales et institutionnelles.</a:t>
            </a:r>
            <a:r>
              <a:rPr lang="fr-FR" sz="2800" b="1" dirty="0"/>
              <a:t> Un maillon essentiel pour une société saine. </a:t>
            </a:r>
            <a:endParaRPr lang="fr-FR" sz="2800" b="1" dirty="0" smtClean="0"/>
          </a:p>
          <a:p>
            <a:pPr lvl="0" algn="just"/>
            <a:endParaRPr lang="fr-FR" sz="1600" b="1" dirty="0"/>
          </a:p>
          <a:p>
            <a:pPr marL="342900" lvl="0" indent="-342900" algn="just">
              <a:buFont typeface="Wingdings" panose="05000000000000000000" pitchFamily="2" charset="2"/>
              <a:buChar char="§"/>
            </a:pPr>
            <a:r>
              <a:rPr lang="fr-FR" sz="2800" b="1" dirty="0"/>
              <a:t>Un moyen qui cherche </a:t>
            </a:r>
            <a:r>
              <a:rPr lang="fr-FR" sz="2800" b="1" dirty="0">
                <a:solidFill>
                  <a:schemeClr val="tx2">
                    <a:lumMod val="75000"/>
                  </a:schemeClr>
                </a:solidFill>
              </a:rPr>
              <a:t>le changement dans la gouvernance, les attitudes, le pouvoir, les relations sociales et les fonctions des institutions</a:t>
            </a:r>
            <a:r>
              <a:rPr lang="fr-FR" sz="2800" b="1" dirty="0" smtClean="0"/>
              <a:t>.</a:t>
            </a:r>
            <a:endParaRPr lang="fr-FR" sz="3200" b="1" dirty="0"/>
          </a:p>
        </p:txBody>
      </p:sp>
    </p:spTree>
    <p:extLst>
      <p:ext uri="{BB962C8B-B14F-4D97-AF65-F5344CB8AC3E}">
        <p14:creationId xmlns:p14="http://schemas.microsoft.com/office/powerpoint/2010/main" val="1397188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79513" y="1447611"/>
            <a:ext cx="8784975" cy="5293757"/>
          </a:xfrm>
          <a:prstGeom prst="rect">
            <a:avLst/>
          </a:prstGeom>
        </p:spPr>
        <p:txBody>
          <a:bodyPr wrap="square">
            <a:spAutoFit/>
          </a:bodyPr>
          <a:lstStyle/>
          <a:p>
            <a:pPr marL="342900" lvl="0" indent="-342900" algn="just">
              <a:buFont typeface="Wingdings" panose="05000000000000000000" pitchFamily="2" charset="2"/>
              <a:buChar char="§"/>
            </a:pPr>
            <a:r>
              <a:rPr lang="fr-FR" sz="3200" b="1" dirty="0" smtClean="0"/>
              <a:t>La </a:t>
            </a:r>
            <a:r>
              <a:rPr lang="fr-FR" sz="3200" b="1" dirty="0"/>
              <a:t>première étape d’une action collective et s’assure que les décideurs politiques depuis les instances décentralisées jusqu’au au niveau national sont informés des points de vue de la population à travers la société civile. </a:t>
            </a:r>
            <a:endParaRPr lang="fr-FR" sz="3200" b="1" dirty="0" smtClean="0"/>
          </a:p>
          <a:p>
            <a:pPr lvl="0" algn="just"/>
            <a:endParaRPr lang="fr-FR" b="1" dirty="0"/>
          </a:p>
          <a:p>
            <a:pPr marL="342900" lvl="0" indent="-342900" algn="just">
              <a:buFont typeface="Wingdings" panose="05000000000000000000" pitchFamily="2" charset="2"/>
              <a:buChar char="§"/>
            </a:pPr>
            <a:r>
              <a:rPr lang="fr-FR" sz="3200" b="1" dirty="0"/>
              <a:t>Pour que le plaidoyer soit efficace, l’on doit mettre l’accent sur ce qui doit être changé et comprendre entièrement le processus par lequel les politiques sont adoptés et comment ce changement nécessaire peut être opéré</a:t>
            </a:r>
            <a:r>
              <a:rPr lang="fr-FR" sz="3200" b="1" dirty="0" smtClean="0"/>
              <a:t>.</a:t>
            </a:r>
            <a:endParaRPr lang="fr-FR" sz="3200" b="1" dirty="0"/>
          </a:p>
        </p:txBody>
      </p:sp>
    </p:spTree>
    <p:extLst>
      <p:ext uri="{BB962C8B-B14F-4D97-AF65-F5344CB8AC3E}">
        <p14:creationId xmlns:p14="http://schemas.microsoft.com/office/powerpoint/2010/main" val="1988214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79512" y="1628800"/>
            <a:ext cx="8784976" cy="5170646"/>
          </a:xfrm>
          <a:prstGeom prst="rect">
            <a:avLst/>
          </a:prstGeom>
        </p:spPr>
        <p:txBody>
          <a:bodyPr wrap="square">
            <a:spAutoFit/>
          </a:bodyPr>
          <a:lstStyle/>
          <a:p>
            <a:pPr lvl="0" algn="just"/>
            <a:r>
              <a:rPr lang="fr-FR" sz="3000" b="1" dirty="0">
                <a:solidFill>
                  <a:srgbClr val="FF0000"/>
                </a:solidFill>
              </a:rPr>
              <a:t>Conditions préalables pour  réussir le </a:t>
            </a:r>
            <a:r>
              <a:rPr lang="fr-FR" sz="3000" b="1" dirty="0" smtClean="0">
                <a:solidFill>
                  <a:srgbClr val="FF0000"/>
                </a:solidFill>
              </a:rPr>
              <a:t>plaidoyer: l’analyse interne et externe</a:t>
            </a:r>
            <a:endParaRPr lang="fr-FR" sz="3000" b="1" dirty="0" smtClean="0">
              <a:solidFill>
                <a:srgbClr val="FF0000"/>
              </a:solidFill>
            </a:endParaRPr>
          </a:p>
          <a:p>
            <a:pPr lvl="0" algn="just"/>
            <a:endParaRPr lang="fr-FR" sz="3000" b="1" dirty="0">
              <a:solidFill>
                <a:srgbClr val="FF0000"/>
              </a:solidFill>
            </a:endParaRPr>
          </a:p>
          <a:p>
            <a:pPr marL="342900" lvl="0" indent="-342900" algn="just">
              <a:buFont typeface="Wingdings" panose="05000000000000000000" pitchFamily="2" charset="2"/>
              <a:buChar char="§"/>
            </a:pPr>
            <a:r>
              <a:rPr lang="fr-FR" sz="3000" b="1" dirty="0"/>
              <a:t>Un plaidoyer efficace sur une politique publique n’a pas de formule universelle. </a:t>
            </a:r>
            <a:r>
              <a:rPr lang="fr-FR" sz="3000" b="1" dirty="0">
                <a:solidFill>
                  <a:srgbClr val="0070C0"/>
                </a:solidFill>
              </a:rPr>
              <a:t>Il doit être systématique, bien planifié, bien discipliné et bien géré. Pour cela, l’analyse des préalables notamment l’analyse du contexte, la connaissance et l’adhésion à des principes importants de plaidoyer sont nécessaires et doivent être respectés par chaque </a:t>
            </a:r>
            <a:r>
              <a:rPr lang="fr-FR" sz="3000" b="1" dirty="0" smtClean="0">
                <a:solidFill>
                  <a:srgbClr val="0070C0"/>
                </a:solidFill>
              </a:rPr>
              <a:t>OSC</a:t>
            </a:r>
            <a:endParaRPr lang="fr-FR" sz="3000" b="1" dirty="0">
              <a:solidFill>
                <a:srgbClr val="0070C0"/>
              </a:solidFill>
            </a:endParaRPr>
          </a:p>
        </p:txBody>
      </p:sp>
    </p:spTree>
    <p:extLst>
      <p:ext uri="{BB962C8B-B14F-4D97-AF65-F5344CB8AC3E}">
        <p14:creationId xmlns:p14="http://schemas.microsoft.com/office/powerpoint/2010/main" val="1706158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79512" y="1628800"/>
            <a:ext cx="8640960" cy="3970318"/>
          </a:xfrm>
          <a:prstGeom prst="rect">
            <a:avLst/>
          </a:prstGeom>
        </p:spPr>
        <p:txBody>
          <a:bodyPr wrap="square">
            <a:spAutoFit/>
          </a:bodyPr>
          <a:lstStyle/>
          <a:p>
            <a:pPr marL="342900" lvl="0" indent="-342900" algn="just">
              <a:buFont typeface="Wingdings" panose="05000000000000000000" pitchFamily="2" charset="2"/>
              <a:buChar char="§"/>
            </a:pPr>
            <a:r>
              <a:rPr lang="fr-FR" sz="3600" b="1" dirty="0" smtClean="0"/>
              <a:t>Il </a:t>
            </a:r>
            <a:r>
              <a:rPr lang="fr-FR" sz="3600" b="1" dirty="0"/>
              <a:t>permet une réflexion sur notre organisation (interne) et notre environnement (externe) et constitue une étape préalable </a:t>
            </a:r>
            <a:r>
              <a:rPr lang="fr-FR" sz="3600" b="1" dirty="0">
                <a:solidFill>
                  <a:srgbClr val="FF0000"/>
                </a:solidFill>
              </a:rPr>
              <a:t>pour nous aider à maximiser notre potentiel et à éviter les pièges </a:t>
            </a:r>
            <a:r>
              <a:rPr lang="fr-FR" sz="3600" b="1" dirty="0"/>
              <a:t>durant la mise au point et l’exécution de notre stratégie de plaidoyer. </a:t>
            </a:r>
            <a:endParaRPr lang="fr-FR" sz="4000" b="1" dirty="0"/>
          </a:p>
        </p:txBody>
      </p:sp>
    </p:spTree>
    <p:extLst>
      <p:ext uri="{BB962C8B-B14F-4D97-AF65-F5344CB8AC3E}">
        <p14:creationId xmlns:p14="http://schemas.microsoft.com/office/powerpoint/2010/main" val="1246682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43508" y="1375603"/>
            <a:ext cx="8856984" cy="5293757"/>
          </a:xfrm>
          <a:prstGeom prst="rect">
            <a:avLst/>
          </a:prstGeom>
        </p:spPr>
        <p:txBody>
          <a:bodyPr wrap="square">
            <a:spAutoFit/>
          </a:bodyPr>
          <a:lstStyle/>
          <a:p>
            <a:pPr lvl="0" algn="just"/>
            <a:r>
              <a:rPr lang="fr-FR" sz="3200" b="1" dirty="0">
                <a:solidFill>
                  <a:srgbClr val="FF0000"/>
                </a:solidFill>
              </a:rPr>
              <a:t>Analyse interne – points forts et points faibles</a:t>
            </a:r>
          </a:p>
          <a:p>
            <a:pPr algn="just"/>
            <a:r>
              <a:rPr lang="fr-FR" sz="3200" dirty="0"/>
              <a:t>Au moins sept éléments ou domaines d’intérêts sont à analyser à savoir : </a:t>
            </a:r>
            <a:r>
              <a:rPr lang="fr-FR" sz="3200" b="1" dirty="0"/>
              <a:t>légitimité</a:t>
            </a:r>
            <a:r>
              <a:rPr lang="fr-FR" sz="3200" dirty="0"/>
              <a:t>, </a:t>
            </a:r>
            <a:r>
              <a:rPr lang="fr-FR" sz="3200" b="1" dirty="0"/>
              <a:t>crédibilité</a:t>
            </a:r>
            <a:r>
              <a:rPr lang="fr-FR" sz="3200" dirty="0"/>
              <a:t>, </a:t>
            </a:r>
            <a:r>
              <a:rPr lang="fr-FR" sz="3200" b="1" dirty="0"/>
              <a:t>redevabilité</a:t>
            </a:r>
            <a:r>
              <a:rPr lang="fr-FR" sz="3200" dirty="0"/>
              <a:t>, </a:t>
            </a:r>
            <a:r>
              <a:rPr lang="fr-FR" sz="3200" b="1" dirty="0"/>
              <a:t>préparation</a:t>
            </a:r>
            <a:r>
              <a:rPr lang="fr-FR" sz="3200" dirty="0"/>
              <a:t>, </a:t>
            </a:r>
            <a:r>
              <a:rPr lang="fr-FR" sz="3200" b="1" dirty="0"/>
              <a:t>travail avec les autres</a:t>
            </a:r>
            <a:r>
              <a:rPr lang="fr-FR" sz="3200" dirty="0"/>
              <a:t>, </a:t>
            </a:r>
            <a:r>
              <a:rPr lang="fr-FR" sz="3200" b="1" dirty="0"/>
              <a:t>ressources</a:t>
            </a:r>
            <a:r>
              <a:rPr lang="fr-FR" sz="3200" dirty="0"/>
              <a:t>, </a:t>
            </a:r>
            <a:r>
              <a:rPr lang="fr-FR" sz="3200" b="1" dirty="0"/>
              <a:t>financement</a:t>
            </a:r>
            <a:r>
              <a:rPr lang="fr-FR" sz="3200" dirty="0"/>
              <a:t>.</a:t>
            </a:r>
          </a:p>
          <a:p>
            <a:pPr algn="just"/>
            <a:endParaRPr lang="fr-FR" dirty="0"/>
          </a:p>
          <a:p>
            <a:pPr algn="just"/>
            <a:r>
              <a:rPr lang="fr-FR" sz="3200" b="1" dirty="0">
                <a:solidFill>
                  <a:srgbClr val="FF0000"/>
                </a:solidFill>
              </a:rPr>
              <a:t>Analyse externe – opportunités et menaces	</a:t>
            </a:r>
            <a:endParaRPr lang="fr-FR" sz="3200" dirty="0">
              <a:solidFill>
                <a:srgbClr val="FF0000"/>
              </a:solidFill>
            </a:endParaRPr>
          </a:p>
          <a:p>
            <a:pPr algn="just"/>
            <a:r>
              <a:rPr lang="fr-FR" sz="3200" dirty="0"/>
              <a:t>Les principaux facteurs externes: </a:t>
            </a:r>
            <a:r>
              <a:rPr lang="fr-FR" sz="3200" b="1" dirty="0"/>
              <a:t>facteurs politiques</a:t>
            </a:r>
            <a:r>
              <a:rPr lang="fr-FR" sz="3200" dirty="0"/>
              <a:t>, </a:t>
            </a:r>
            <a:r>
              <a:rPr lang="fr-FR" sz="3200" b="1" dirty="0"/>
              <a:t>fonctionnement des institutions clés</a:t>
            </a:r>
            <a:r>
              <a:rPr lang="fr-FR" sz="3200" dirty="0"/>
              <a:t>, </a:t>
            </a:r>
            <a:r>
              <a:rPr lang="fr-FR" sz="3200" b="1" dirty="0"/>
              <a:t>redevabilité publique</a:t>
            </a:r>
            <a:r>
              <a:rPr lang="fr-FR" sz="3200" dirty="0"/>
              <a:t>, </a:t>
            </a:r>
            <a:r>
              <a:rPr lang="fr-FR" sz="3200" b="1" dirty="0"/>
              <a:t>facteurs économiques</a:t>
            </a:r>
            <a:r>
              <a:rPr lang="fr-FR" sz="3200" dirty="0"/>
              <a:t>, </a:t>
            </a:r>
            <a:r>
              <a:rPr lang="fr-FR" sz="3200" b="1" dirty="0"/>
              <a:t>facteurs sociaux</a:t>
            </a:r>
            <a:r>
              <a:rPr lang="fr-FR" sz="3200" dirty="0" smtClean="0"/>
              <a:t>.</a:t>
            </a:r>
            <a:endParaRPr lang="fr-FR" sz="3200" dirty="0"/>
          </a:p>
        </p:txBody>
      </p:sp>
    </p:spTree>
    <p:extLst>
      <p:ext uri="{BB962C8B-B14F-4D97-AF65-F5344CB8AC3E}">
        <p14:creationId xmlns:p14="http://schemas.microsoft.com/office/powerpoint/2010/main" val="377135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151620" y="1340768"/>
            <a:ext cx="6840760" cy="584775"/>
          </a:xfrm>
          <a:prstGeom prst="rect">
            <a:avLst/>
          </a:prstGeom>
        </p:spPr>
        <p:txBody>
          <a:bodyPr wrap="square">
            <a:spAutoFit/>
          </a:bodyPr>
          <a:lstStyle/>
          <a:p>
            <a:pPr lvl="0"/>
            <a:r>
              <a:rPr lang="fr-FR" sz="3200" b="1" dirty="0">
                <a:effectLst>
                  <a:outerShdw blurRad="38100" dist="38100" dir="2700000" algn="tl">
                    <a:srgbClr val="000000">
                      <a:alpha val="43137"/>
                    </a:srgbClr>
                  </a:outerShdw>
                </a:effectLst>
              </a:rPr>
              <a:t>Matrice de résultats de l’analyse </a:t>
            </a:r>
            <a:r>
              <a:rPr lang="fr-FR" sz="3200" b="1" dirty="0" smtClean="0">
                <a:effectLst>
                  <a:outerShdw blurRad="38100" dist="38100" dir="2700000" algn="tl">
                    <a:srgbClr val="000000">
                      <a:alpha val="43137"/>
                    </a:srgbClr>
                  </a:outerShdw>
                </a:effectLst>
              </a:rPr>
              <a:t>SWOT</a:t>
            </a:r>
            <a:endParaRPr lang="fr-FR" sz="3200" b="1" dirty="0">
              <a:effectLst>
                <a:outerShdw blurRad="38100" dist="38100" dir="2700000" algn="tl">
                  <a:srgbClr val="000000">
                    <a:alpha val="43137"/>
                  </a:srgbClr>
                </a:outerShdw>
              </a:effectLst>
            </a:endParaRPr>
          </a:p>
        </p:txBody>
      </p:sp>
      <p:graphicFrame>
        <p:nvGraphicFramePr>
          <p:cNvPr id="3" name="Tableau 2">
            <a:extLst>
              <a:ext uri="{FF2B5EF4-FFF2-40B4-BE49-F238E27FC236}">
                <a16:creationId xmlns:a16="http://schemas.microsoft.com/office/drawing/2014/main" xmlns="" id="{68CF815E-20B3-4912-852E-31C9444A2F37}"/>
              </a:ext>
            </a:extLst>
          </p:cNvPr>
          <p:cNvGraphicFramePr>
            <a:graphicFrameLocks noGrp="1"/>
          </p:cNvGraphicFramePr>
          <p:nvPr>
            <p:extLst>
              <p:ext uri="{D42A27DB-BD31-4B8C-83A1-F6EECF244321}">
                <p14:modId xmlns:p14="http://schemas.microsoft.com/office/powerpoint/2010/main" val="846595428"/>
              </p:ext>
            </p:extLst>
          </p:nvPr>
        </p:nvGraphicFramePr>
        <p:xfrm>
          <a:off x="107504" y="3356992"/>
          <a:ext cx="8928992" cy="3290996"/>
        </p:xfrm>
        <a:graphic>
          <a:graphicData uri="http://schemas.openxmlformats.org/drawingml/2006/table">
            <a:tbl>
              <a:tblPr firstRow="1" firstCol="1" lastRow="1" lastCol="1" bandRow="1" bandCol="1">
                <a:tableStyleId>{5C22544A-7EE6-4342-B048-85BDC9FD1C3A}</a:tableStyleId>
              </a:tblPr>
              <a:tblGrid>
                <a:gridCol w="4734202">
                  <a:extLst>
                    <a:ext uri="{9D8B030D-6E8A-4147-A177-3AD203B41FA5}">
                      <a16:colId xmlns:a16="http://schemas.microsoft.com/office/drawing/2014/main" xmlns="" val="2798070417"/>
                    </a:ext>
                  </a:extLst>
                </a:gridCol>
                <a:gridCol w="4194790">
                  <a:extLst>
                    <a:ext uri="{9D8B030D-6E8A-4147-A177-3AD203B41FA5}">
                      <a16:colId xmlns:a16="http://schemas.microsoft.com/office/drawing/2014/main" xmlns="" val="3431352437"/>
                    </a:ext>
                  </a:extLst>
                </a:gridCol>
              </a:tblGrid>
              <a:tr h="288032">
                <a:tc>
                  <a:txBody>
                    <a:bodyPr/>
                    <a:lstStyle/>
                    <a:p>
                      <a:pPr marL="948055" marR="942975" algn="ctr">
                        <a:lnSpc>
                          <a:spcPts val="1365"/>
                        </a:lnSpc>
                        <a:spcBef>
                          <a:spcPts val="5"/>
                        </a:spcBef>
                        <a:spcAft>
                          <a:spcPts val="0"/>
                        </a:spcAft>
                      </a:pPr>
                      <a:endParaRPr lang="fr-FR" sz="2800" dirty="0" smtClean="0">
                        <a:effectLst>
                          <a:outerShdw blurRad="38100" dist="38100" dir="2700000" algn="tl">
                            <a:srgbClr val="000000">
                              <a:alpha val="43137"/>
                            </a:srgbClr>
                          </a:outerShdw>
                        </a:effectLst>
                      </a:endParaRPr>
                    </a:p>
                    <a:p>
                      <a:pPr marL="948055" marR="942975" algn="ctr">
                        <a:lnSpc>
                          <a:spcPts val="1365"/>
                        </a:lnSpc>
                        <a:spcBef>
                          <a:spcPts val="5"/>
                        </a:spcBef>
                        <a:spcAft>
                          <a:spcPts val="0"/>
                        </a:spcAft>
                      </a:pPr>
                      <a:r>
                        <a:rPr lang="fr-FR" sz="2800" dirty="0" smtClean="0">
                          <a:effectLst>
                            <a:outerShdw blurRad="38100" dist="38100" dir="2700000" algn="tl">
                              <a:srgbClr val="000000">
                                <a:alpha val="43137"/>
                              </a:srgbClr>
                            </a:outerShdw>
                          </a:effectLst>
                        </a:rPr>
                        <a:t>Points </a:t>
                      </a:r>
                      <a:r>
                        <a:rPr lang="fr-FR" sz="2800" dirty="0">
                          <a:effectLst>
                            <a:outerShdw blurRad="38100" dist="38100" dir="2700000" algn="tl">
                              <a:srgbClr val="000000">
                                <a:alpha val="43137"/>
                              </a:srgbClr>
                            </a:outerShdw>
                          </a:effectLst>
                        </a:rPr>
                        <a:t>forts</a:t>
                      </a:r>
                      <a:endParaRPr lang="fr-F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021080" marR="601980" algn="ctr">
                        <a:lnSpc>
                          <a:spcPts val="1365"/>
                        </a:lnSpc>
                        <a:spcBef>
                          <a:spcPts val="5"/>
                        </a:spcBef>
                        <a:spcAft>
                          <a:spcPts val="0"/>
                        </a:spcAft>
                      </a:pPr>
                      <a:endParaRPr lang="fr-FR" sz="2800" dirty="0" smtClean="0">
                        <a:effectLst/>
                      </a:endParaRPr>
                    </a:p>
                    <a:p>
                      <a:pPr marL="1021080" marR="601980" algn="ctr">
                        <a:lnSpc>
                          <a:spcPts val="1365"/>
                        </a:lnSpc>
                        <a:spcBef>
                          <a:spcPts val="5"/>
                        </a:spcBef>
                        <a:spcAft>
                          <a:spcPts val="0"/>
                        </a:spcAft>
                      </a:pPr>
                      <a:r>
                        <a:rPr lang="fr-FR" sz="2800" dirty="0" smtClean="0">
                          <a:effectLst>
                            <a:outerShdw blurRad="38100" dist="38100" dir="2700000" algn="tl">
                              <a:srgbClr val="000000">
                                <a:alpha val="43137"/>
                              </a:srgbClr>
                            </a:outerShdw>
                          </a:effectLst>
                        </a:rPr>
                        <a:t>Points </a:t>
                      </a:r>
                      <a:r>
                        <a:rPr lang="fr-FR" sz="2800" dirty="0">
                          <a:effectLst>
                            <a:outerShdw blurRad="38100" dist="38100" dir="2700000" algn="tl">
                              <a:srgbClr val="000000">
                                <a:alpha val="43137"/>
                              </a:srgbClr>
                            </a:outerShdw>
                          </a:effectLst>
                        </a:rPr>
                        <a:t>faibles</a:t>
                      </a:r>
                      <a:endParaRPr lang="fr-F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345761112"/>
                  </a:ext>
                </a:extLst>
              </a:tr>
              <a:tr h="867883">
                <a:tc>
                  <a:txBody>
                    <a:bodyPr/>
                    <a:lstStyle/>
                    <a:p>
                      <a:pPr marL="67945" marR="201930">
                        <a:lnSpc>
                          <a:spcPct val="107000"/>
                        </a:lnSpc>
                        <a:spcAft>
                          <a:spcPts val="0"/>
                        </a:spcAft>
                      </a:pPr>
                      <a:r>
                        <a:rPr lang="fr-FR" sz="2000" dirty="0">
                          <a:effectLst/>
                        </a:rPr>
                        <a:t>Quels sont les aspects positifs de votre organisation qui pourraient être importants</a:t>
                      </a:r>
                    </a:p>
                    <a:p>
                      <a:pPr marL="67945">
                        <a:lnSpc>
                          <a:spcPts val="1245"/>
                        </a:lnSpc>
                        <a:spcAft>
                          <a:spcPts val="0"/>
                        </a:spcAft>
                      </a:pPr>
                      <a:r>
                        <a:rPr lang="fr-FR" sz="2000" dirty="0">
                          <a:effectLst/>
                        </a:rPr>
                        <a:t>dans votre travail?</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67945" marR="388620">
                        <a:lnSpc>
                          <a:spcPct val="107000"/>
                        </a:lnSpc>
                        <a:spcAft>
                          <a:spcPts val="0"/>
                        </a:spcAft>
                      </a:pPr>
                      <a:r>
                        <a:rPr lang="fr-FR" sz="2000" dirty="0">
                          <a:effectLst/>
                        </a:rPr>
                        <a:t>Quels sont les facteurs présents dans votre organisation qui pourraient entraver votre</a:t>
                      </a:r>
                    </a:p>
                    <a:p>
                      <a:pPr marL="67945">
                        <a:lnSpc>
                          <a:spcPts val="1245"/>
                        </a:lnSpc>
                        <a:spcAft>
                          <a:spcPts val="0"/>
                        </a:spcAft>
                      </a:pPr>
                      <a:r>
                        <a:rPr lang="fr-FR" sz="2000" dirty="0">
                          <a:effectLst/>
                        </a:rPr>
                        <a:t>travail?</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97960594"/>
                  </a:ext>
                </a:extLst>
              </a:tr>
              <a:tr h="316967">
                <a:tc>
                  <a:txBody>
                    <a:bodyPr/>
                    <a:lstStyle/>
                    <a:p>
                      <a:pPr marL="948690" marR="942975" algn="ctr">
                        <a:lnSpc>
                          <a:spcPts val="1365"/>
                        </a:lnSpc>
                        <a:spcBef>
                          <a:spcPts val="5"/>
                        </a:spcBef>
                        <a:spcAft>
                          <a:spcPts val="0"/>
                        </a:spcAft>
                      </a:pPr>
                      <a:endParaRPr lang="fr-FR" sz="2800" dirty="0" smtClean="0">
                        <a:effectLst/>
                      </a:endParaRPr>
                    </a:p>
                    <a:p>
                      <a:pPr marL="948690" marR="942975" algn="ctr">
                        <a:lnSpc>
                          <a:spcPts val="1365"/>
                        </a:lnSpc>
                        <a:spcBef>
                          <a:spcPts val="5"/>
                        </a:spcBef>
                        <a:spcAft>
                          <a:spcPts val="0"/>
                        </a:spcAft>
                      </a:pPr>
                      <a:r>
                        <a:rPr lang="fr-FR" sz="2800" dirty="0" smtClean="0">
                          <a:effectLst>
                            <a:outerShdw blurRad="38100" dist="38100" dir="2700000" algn="tl">
                              <a:srgbClr val="000000">
                                <a:alpha val="43137"/>
                              </a:srgbClr>
                            </a:outerShdw>
                          </a:effectLst>
                        </a:rPr>
                        <a:t>Opportunités</a:t>
                      </a:r>
                      <a:endParaRPr lang="fr-FR" sz="2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017905" marR="1014095" algn="ctr">
                        <a:lnSpc>
                          <a:spcPts val="1365"/>
                        </a:lnSpc>
                        <a:spcBef>
                          <a:spcPts val="5"/>
                        </a:spcBef>
                        <a:spcAft>
                          <a:spcPts val="0"/>
                        </a:spcAft>
                      </a:pPr>
                      <a:endParaRPr lang="fr-FR" sz="2800" dirty="0" smtClean="0">
                        <a:effectLst>
                          <a:outerShdw blurRad="38100" dist="38100" dir="2700000" algn="tl">
                            <a:srgbClr val="000000">
                              <a:alpha val="43137"/>
                            </a:srgbClr>
                          </a:outerShdw>
                        </a:effectLst>
                      </a:endParaRPr>
                    </a:p>
                    <a:p>
                      <a:pPr marL="1017905" marR="1014095" algn="ctr">
                        <a:lnSpc>
                          <a:spcPts val="1365"/>
                        </a:lnSpc>
                        <a:spcBef>
                          <a:spcPts val="5"/>
                        </a:spcBef>
                        <a:spcAft>
                          <a:spcPts val="0"/>
                        </a:spcAft>
                      </a:pPr>
                      <a:r>
                        <a:rPr lang="fr-FR" sz="2800" dirty="0" smtClean="0">
                          <a:effectLst>
                            <a:outerShdw blurRad="38100" dist="38100" dir="2700000" algn="tl">
                              <a:srgbClr val="000000">
                                <a:alpha val="43137"/>
                              </a:srgbClr>
                            </a:outerShdw>
                          </a:effectLst>
                        </a:rPr>
                        <a:t>Menaces</a:t>
                      </a:r>
                      <a:endParaRPr lang="fr-FR" sz="2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42294291"/>
                  </a:ext>
                </a:extLst>
              </a:tr>
              <a:tr h="1448988">
                <a:tc>
                  <a:txBody>
                    <a:bodyPr/>
                    <a:lstStyle/>
                    <a:p>
                      <a:pPr marL="67945" marR="59690" algn="just">
                        <a:lnSpc>
                          <a:spcPct val="107000"/>
                        </a:lnSpc>
                        <a:spcAft>
                          <a:spcPts val="0"/>
                        </a:spcAft>
                      </a:pPr>
                      <a:r>
                        <a:rPr lang="fr-FR" sz="2000" dirty="0">
                          <a:effectLst/>
                        </a:rPr>
                        <a:t>Quels sont les facteurs présents dans la société (externes à votre organisation) qui pourraient avoir un effet positif sur votre travail?</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67945" marR="59055" algn="just">
                        <a:lnSpc>
                          <a:spcPct val="107000"/>
                        </a:lnSpc>
                        <a:spcAft>
                          <a:spcPts val="0"/>
                        </a:spcAft>
                      </a:pPr>
                      <a:r>
                        <a:rPr lang="fr-FR" sz="2000" dirty="0">
                          <a:effectLst/>
                        </a:rPr>
                        <a:t>Quels sont les facteurs présents dans la société (externes à votre organisation) qui pourraient avoir un impact négatif sur votre travail?</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68774063"/>
                  </a:ext>
                </a:extLst>
              </a:tr>
            </a:tbl>
          </a:graphicData>
        </a:graphic>
      </p:graphicFrame>
      <p:sp>
        <p:nvSpPr>
          <p:cNvPr id="7" name="Rectangle 1">
            <a:extLst>
              <a:ext uri="{FF2B5EF4-FFF2-40B4-BE49-F238E27FC236}">
                <a16:creationId xmlns:a16="http://schemas.microsoft.com/office/drawing/2014/main" xmlns="" id="{DBF37992-88DB-433F-8752-6572E7E56DA9}"/>
              </a:ext>
            </a:extLst>
          </p:cNvPr>
          <p:cNvSpPr>
            <a:spLocks noChangeArrowheads="1"/>
          </p:cNvSpPr>
          <p:nvPr/>
        </p:nvSpPr>
        <p:spPr bwMode="auto">
          <a:xfrm>
            <a:off x="107504" y="1961545"/>
            <a:ext cx="892899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Une fois que vous aurez recensé les facteurs internes et externes, présentez la matrice SWOT et demandez aux participants de présenter les points forts, points faibles, opportunités et menaces, en utilisant les questions posées dans chacune des cases du tableau ci-dessous</a:t>
            </a:r>
            <a:r>
              <a:rPr kumimoji="0" lang="fr-FR" altLang="fr-FR" sz="20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a:t>
            </a:r>
            <a:endParaRPr kumimoji="0" lang="fr-FR" altLang="fr-FR" sz="20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6009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251195" y="2060848"/>
            <a:ext cx="8712968" cy="2800767"/>
          </a:xfrm>
          <a:prstGeom prst="rect">
            <a:avLst/>
          </a:prstGeom>
        </p:spPr>
        <p:txBody>
          <a:bodyPr wrap="square">
            <a:spAutoFit/>
          </a:bodyPr>
          <a:lstStyle/>
          <a:p>
            <a:pPr lvl="0" algn="ctr"/>
            <a:r>
              <a:rPr lang="fr-FR" sz="8800" b="1" dirty="0" smtClean="0">
                <a:solidFill>
                  <a:schemeClr val="accent1"/>
                </a:solidFill>
                <a:latin typeface="Script MT Bold" panose="03040602040607080904" pitchFamily="66" charset="0"/>
              </a:rPr>
              <a:t>Merci et</a:t>
            </a:r>
            <a:r>
              <a:rPr lang="fr-FR" sz="8800" b="1" dirty="0" smtClean="0">
                <a:solidFill>
                  <a:srgbClr val="FF0000"/>
                </a:solidFill>
                <a:latin typeface="Script MT Bold" panose="03040602040607080904" pitchFamily="66" charset="0"/>
              </a:rPr>
              <a:t> </a:t>
            </a:r>
            <a:endParaRPr lang="fr-FR" sz="8800" b="1" dirty="0">
              <a:solidFill>
                <a:srgbClr val="FF0000"/>
              </a:solidFill>
              <a:latin typeface="Script MT Bold" panose="03040602040607080904" pitchFamily="66" charset="0"/>
            </a:endParaRPr>
          </a:p>
          <a:p>
            <a:pPr lvl="0" algn="ctr"/>
            <a:r>
              <a:rPr lang="fr-FR" sz="8800" b="1" dirty="0" smtClean="0">
                <a:solidFill>
                  <a:srgbClr val="FF0000"/>
                </a:solidFill>
                <a:latin typeface="Script MT Bold" panose="03040602040607080904" pitchFamily="66" charset="0"/>
              </a:rPr>
              <a:t>À Très bientôt…! </a:t>
            </a:r>
            <a:endParaRPr lang="fr-FR" sz="8800" b="1" dirty="0">
              <a:solidFill>
                <a:srgbClr val="FF0000"/>
              </a:solidFill>
              <a:latin typeface="Script MT Bold" panose="03040602040607080904" pitchFamily="66" charset="0"/>
            </a:endParaRPr>
          </a:p>
        </p:txBody>
      </p:sp>
    </p:spTree>
    <p:extLst>
      <p:ext uri="{BB962C8B-B14F-4D97-AF65-F5344CB8AC3E}">
        <p14:creationId xmlns:p14="http://schemas.microsoft.com/office/powerpoint/2010/main" val="2947369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 xmlns:a16="http://schemas.microsoft.com/office/drawing/2014/main"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graphicFrame>
        <p:nvGraphicFramePr>
          <p:cNvPr id="3" name="Tableau 6">
            <a:extLst>
              <a:ext uri="{FF2B5EF4-FFF2-40B4-BE49-F238E27FC236}">
                <a16:creationId xmlns="" xmlns:a16="http://schemas.microsoft.com/office/drawing/2014/main" id="{FBB13EE3-9455-45D5-9A49-C50398BFB21E}"/>
              </a:ext>
            </a:extLst>
          </p:cNvPr>
          <p:cNvGraphicFramePr>
            <a:graphicFrameLocks noGrp="1"/>
          </p:cNvGraphicFramePr>
          <p:nvPr>
            <p:extLst>
              <p:ext uri="{D42A27DB-BD31-4B8C-83A1-F6EECF244321}">
                <p14:modId xmlns:p14="http://schemas.microsoft.com/office/powerpoint/2010/main" val="1489890483"/>
              </p:ext>
            </p:extLst>
          </p:nvPr>
        </p:nvGraphicFramePr>
        <p:xfrm>
          <a:off x="179512" y="1988840"/>
          <a:ext cx="4464496" cy="4411960"/>
        </p:xfrm>
        <a:graphic>
          <a:graphicData uri="http://schemas.openxmlformats.org/drawingml/2006/table">
            <a:tbl>
              <a:tblPr firstRow="1" bandRow="1">
                <a:tableStyleId>{5C22544A-7EE6-4342-B048-85BDC9FD1C3A}</a:tableStyleId>
              </a:tblPr>
              <a:tblGrid>
                <a:gridCol w="4464496">
                  <a:extLst>
                    <a:ext uri="{9D8B030D-6E8A-4147-A177-3AD203B41FA5}">
                      <a16:colId xmlns="" xmlns:a16="http://schemas.microsoft.com/office/drawing/2014/main" val="4128989436"/>
                    </a:ext>
                  </a:extLst>
                </a:gridCol>
              </a:tblGrid>
              <a:tr h="44119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2800" b="1"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6600" b="1"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2</a:t>
                      </a:r>
                      <a:r>
                        <a:rPr lang="fr-FR" sz="6600" b="1" baseline="30000"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ème</a:t>
                      </a:r>
                      <a:r>
                        <a:rPr lang="fr-FR" sz="6600" b="1"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Partie: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5400" b="1"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Le Plaidoyer &amp; le Lobbying</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5400" b="1" dirty="0" smtClean="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(Suite)</a:t>
                      </a:r>
                      <a:endParaRPr lang="fr-FR" sz="54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3073781745"/>
                  </a:ext>
                </a:extLst>
              </a:tr>
            </a:tbl>
          </a:graphicData>
        </a:graphic>
      </p:graphicFrame>
      <p:pic>
        <p:nvPicPr>
          <p:cNvPr id="9" name="Image 8" descr="Module 3 - Réseautage et partenariats pour un plaidoyer et un lobbying efficaces DSSR [Mode de compatibilité] - Microsoft Word"/>
          <p:cNvPicPr>
            <a:picLocks noChangeAspect="1"/>
          </p:cNvPicPr>
          <p:nvPr/>
        </p:nvPicPr>
        <p:blipFill rotWithShape="1">
          <a:blip r:embed="rId8">
            <a:extLst>
              <a:ext uri="{28A0092B-C50C-407E-A947-70E740481C1C}">
                <a14:useLocalDpi xmlns:a14="http://schemas.microsoft.com/office/drawing/2010/main" val="0"/>
              </a:ext>
            </a:extLst>
          </a:blip>
          <a:srcRect l="25216" t="25786" r="22964" b="11047"/>
          <a:stretch/>
        </p:blipFill>
        <p:spPr>
          <a:xfrm>
            <a:off x="4754771" y="1628800"/>
            <a:ext cx="3744416" cy="488401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5462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 xmlns:a16="http://schemas.microsoft.com/office/drawing/2014/main"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539552" y="1412776"/>
            <a:ext cx="7848872" cy="4537974"/>
          </a:xfrm>
          <a:prstGeom prst="rect">
            <a:avLst/>
          </a:prstGeom>
        </p:spPr>
        <p:txBody>
          <a:bodyPr wrap="square">
            <a:spAutoFit/>
          </a:bodyPr>
          <a:lstStyle/>
          <a:p>
            <a:pPr lvl="0" algn="just">
              <a:lnSpc>
                <a:spcPct val="107000"/>
              </a:lnSpc>
              <a:spcAft>
                <a:spcPts val="0"/>
              </a:spcAft>
            </a:pPr>
            <a:r>
              <a:rPr lang="fr-FR" sz="3200" b="1" dirty="0" smtClean="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Contenu (Partie 2 - suite)</a:t>
            </a:r>
          </a:p>
          <a:p>
            <a:pPr lvl="0" algn="just">
              <a:lnSpc>
                <a:spcPct val="107000"/>
              </a:lnSpc>
              <a:spcAft>
                <a:spcPts val="0"/>
              </a:spcAft>
            </a:pPr>
            <a:endParaRPr lang="fr-FR" sz="1400" b="1" dirty="0" smtClean="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p>
            <a:pPr marL="285750" lvl="0" indent="-285750" algn="just">
              <a:lnSpc>
                <a:spcPct val="107000"/>
              </a:lnSpc>
              <a:spcAft>
                <a:spcPts val="0"/>
              </a:spcAft>
              <a:buFont typeface="Wingdings" panose="05000000000000000000" pitchFamily="2" charset="2"/>
              <a:buChar char="§"/>
            </a:pPr>
            <a:r>
              <a:rPr lang="fr-FR" sz="2800" b="1" dirty="0">
                <a:latin typeface="Calibri" panose="020F0502020204030204" pitchFamily="34" charset="0"/>
                <a:ea typeface="Calibri" panose="020F0502020204030204" pitchFamily="34" charset="0"/>
                <a:cs typeface="Calibri" panose="020F0502020204030204" pitchFamily="34" charset="0"/>
              </a:rPr>
              <a:t>Les 3 buts essentiels du plaidoyer</a:t>
            </a:r>
          </a:p>
          <a:p>
            <a:pPr marL="285750" lvl="0" indent="-285750" algn="just">
              <a:lnSpc>
                <a:spcPct val="107000"/>
              </a:lnSpc>
              <a:spcAft>
                <a:spcPts val="0"/>
              </a:spcAft>
              <a:buFont typeface="Wingdings" panose="05000000000000000000" pitchFamily="2" charset="2"/>
              <a:buChar char="§"/>
            </a:pPr>
            <a:r>
              <a:rPr lang="fr-FR" sz="2800" b="1" dirty="0">
                <a:latin typeface="Calibri" panose="020F0502020204030204" pitchFamily="34" charset="0"/>
                <a:ea typeface="Calibri" panose="020F0502020204030204" pitchFamily="34" charset="0"/>
                <a:cs typeface="Calibri" panose="020F0502020204030204" pitchFamily="34" charset="0"/>
              </a:rPr>
              <a:t>Les niveaux de plaidoyer</a:t>
            </a:r>
          </a:p>
          <a:p>
            <a:pPr marL="285750" lvl="0" indent="-285750" algn="just">
              <a:lnSpc>
                <a:spcPct val="107000"/>
              </a:lnSpc>
              <a:spcAft>
                <a:spcPts val="0"/>
              </a:spcAft>
              <a:buFont typeface="Wingdings" panose="05000000000000000000" pitchFamily="2" charset="2"/>
              <a:buChar char="§"/>
            </a:pPr>
            <a:r>
              <a:rPr lang="fr-FR" sz="2800" b="1" dirty="0">
                <a:latin typeface="Calibri" panose="020F0502020204030204" pitchFamily="34" charset="0"/>
                <a:ea typeface="Calibri" panose="020F0502020204030204" pitchFamily="34" charset="0"/>
                <a:cs typeface="Calibri" panose="020F0502020204030204" pitchFamily="34" charset="0"/>
              </a:rPr>
              <a:t>Trois approches de plaidoyer</a:t>
            </a:r>
          </a:p>
          <a:p>
            <a:pPr marL="285750" indent="-285750" algn="just">
              <a:lnSpc>
                <a:spcPct val="107000"/>
              </a:lnSpc>
              <a:buFont typeface="Wingdings" panose="05000000000000000000" pitchFamily="2" charset="2"/>
              <a:buChar char="§"/>
            </a:pPr>
            <a:r>
              <a:rPr lang="fr-FR" sz="2800" b="1" dirty="0">
                <a:latin typeface="Calibri" panose="020F0502020204030204" pitchFamily="34" charset="0"/>
                <a:ea typeface="Calibri" panose="020F0502020204030204" pitchFamily="34" charset="0"/>
                <a:cs typeface="Calibri" panose="020F0502020204030204" pitchFamily="34" charset="0"/>
              </a:rPr>
              <a:t>Liens entre plaidoyer, société civile et </a:t>
            </a:r>
            <a:r>
              <a:rPr lang="fr-FR" sz="2800" b="1" dirty="0">
                <a:latin typeface="Calibri" panose="020F0502020204030204" pitchFamily="34" charset="0"/>
                <a:ea typeface="Calibri" panose="020F0502020204030204" pitchFamily="34" charset="0"/>
                <a:cs typeface="Calibri" panose="020F0502020204030204" pitchFamily="34" charset="0"/>
              </a:rPr>
              <a:t>développement</a:t>
            </a:r>
          </a:p>
          <a:p>
            <a:pPr marL="285750" indent="-285750" algn="just">
              <a:lnSpc>
                <a:spcPct val="107000"/>
              </a:lnSpc>
              <a:buFont typeface="Wingdings" panose="05000000000000000000" pitchFamily="2" charset="2"/>
              <a:buChar char="§"/>
            </a:pPr>
            <a:r>
              <a:rPr lang="fr-FR" sz="2800" b="1" dirty="0">
                <a:latin typeface="Calibri" panose="020F0502020204030204" pitchFamily="34" charset="0"/>
                <a:ea typeface="Calibri" panose="020F0502020204030204" pitchFamily="34" charset="0"/>
                <a:cs typeface="Calibri" panose="020F0502020204030204" pitchFamily="34" charset="0"/>
              </a:rPr>
              <a:t>Liens entre plaidoyer </a:t>
            </a:r>
            <a:r>
              <a:rPr lang="fr-FR" sz="2800" b="1" dirty="0">
                <a:latin typeface="Calibri" panose="020F0502020204030204" pitchFamily="34" charset="0"/>
                <a:ea typeface="Calibri" panose="020F0502020204030204" pitchFamily="34" charset="0"/>
                <a:cs typeface="Calibri" panose="020F0502020204030204" pitchFamily="34" charset="0"/>
              </a:rPr>
              <a:t>et politiques </a:t>
            </a:r>
            <a:r>
              <a:rPr lang="fr-FR" sz="2800" b="1" dirty="0">
                <a:latin typeface="Calibri" panose="020F0502020204030204" pitchFamily="34" charset="0"/>
                <a:ea typeface="Calibri" panose="020F0502020204030204" pitchFamily="34" charset="0"/>
                <a:cs typeface="Calibri" panose="020F0502020204030204" pitchFamily="34" charset="0"/>
              </a:rPr>
              <a:t>publiques</a:t>
            </a:r>
            <a:endParaRPr lang="fr-FR" sz="2800" b="1" dirty="0">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buFont typeface="Wingdings" panose="05000000000000000000" pitchFamily="2" charset="2"/>
              <a:buChar char="§"/>
            </a:pPr>
            <a:r>
              <a:rPr lang="fr-FR" sz="2800" b="1" dirty="0">
                <a:latin typeface="Calibri" panose="020F0502020204030204" pitchFamily="34" charset="0"/>
                <a:ea typeface="Calibri" panose="020F0502020204030204" pitchFamily="34" charset="0"/>
                <a:cs typeface="Calibri" panose="020F0502020204030204" pitchFamily="34" charset="0"/>
              </a:rPr>
              <a:t>Conditions </a:t>
            </a:r>
            <a:r>
              <a:rPr lang="fr-FR" sz="2800" b="1" dirty="0">
                <a:latin typeface="Calibri" panose="020F0502020204030204" pitchFamily="34" charset="0"/>
                <a:ea typeface="Calibri" panose="020F0502020204030204" pitchFamily="34" charset="0"/>
                <a:cs typeface="Calibri" panose="020F0502020204030204" pitchFamily="34" charset="0"/>
              </a:rPr>
              <a:t>préalables pour  réussir le plaidoyer: l’analyse interne et </a:t>
            </a:r>
            <a:r>
              <a:rPr lang="fr-FR" sz="2800" b="1" dirty="0">
                <a:latin typeface="Calibri" panose="020F0502020204030204" pitchFamily="34" charset="0"/>
                <a:ea typeface="Calibri" panose="020F0502020204030204" pitchFamily="34" charset="0"/>
                <a:cs typeface="Calibri" panose="020F0502020204030204" pitchFamily="34" charset="0"/>
              </a:rPr>
              <a:t>externe</a:t>
            </a:r>
            <a:endParaRPr lang="fr-FR" sz="28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7154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251520" y="1412776"/>
            <a:ext cx="8568952" cy="954107"/>
          </a:xfrm>
          <a:prstGeom prst="rect">
            <a:avLst/>
          </a:prstGeom>
        </p:spPr>
        <p:txBody>
          <a:bodyPr wrap="square">
            <a:spAutoFit/>
          </a:bodyPr>
          <a:lstStyle/>
          <a:p>
            <a:pPr lvl="0" eaLnBrk="0" fontAlgn="base" hangingPunct="0">
              <a:spcBef>
                <a:spcPct val="0"/>
              </a:spcBef>
              <a:spcAft>
                <a:spcPct val="0"/>
              </a:spcAft>
              <a:tabLst>
                <a:tab pos="398463" algn="l"/>
              </a:tabLst>
            </a:pPr>
            <a:r>
              <a:rPr lang="fr-FR" altLang="fr-FR" sz="2800" b="1" dirty="0">
                <a:solidFill>
                  <a:srgbClr val="FF0000"/>
                </a:solidFill>
                <a:latin typeface="Arial" panose="020B0604020202020204" pitchFamily="34" charset="0"/>
                <a:ea typeface="Calibri" panose="020F0502020204030204" pitchFamily="34" charset="0"/>
              </a:rPr>
              <a:t>Le plaidoyer repose sur un problème politique et a trois buts essentiels </a:t>
            </a:r>
            <a:r>
              <a:rPr lang="fr-FR" altLang="fr-FR" sz="2800" b="1" dirty="0" smtClean="0">
                <a:solidFill>
                  <a:srgbClr val="FF0000"/>
                </a:solidFill>
                <a:latin typeface="Arial" panose="020B0604020202020204" pitchFamily="34" charset="0"/>
                <a:ea typeface="Calibri" panose="020F0502020204030204" pitchFamily="34" charset="0"/>
              </a:rPr>
              <a:t>:</a:t>
            </a:r>
            <a:endParaRPr lang="fr-FR" sz="2800" b="1" dirty="0"/>
          </a:p>
        </p:txBody>
      </p:sp>
      <p:graphicFrame>
        <p:nvGraphicFramePr>
          <p:cNvPr id="3" name="Tableau 2">
            <a:extLst>
              <a:ext uri="{FF2B5EF4-FFF2-40B4-BE49-F238E27FC236}">
                <a16:creationId xmlns:a16="http://schemas.microsoft.com/office/drawing/2014/main" xmlns="" id="{D5473649-E8EA-4593-A60D-734E1E119027}"/>
              </a:ext>
            </a:extLst>
          </p:cNvPr>
          <p:cNvGraphicFramePr>
            <a:graphicFrameLocks noGrp="1"/>
          </p:cNvGraphicFramePr>
          <p:nvPr>
            <p:extLst>
              <p:ext uri="{D42A27DB-BD31-4B8C-83A1-F6EECF244321}">
                <p14:modId xmlns:p14="http://schemas.microsoft.com/office/powerpoint/2010/main" val="628562469"/>
              </p:ext>
            </p:extLst>
          </p:nvPr>
        </p:nvGraphicFramePr>
        <p:xfrm>
          <a:off x="107504" y="2349553"/>
          <a:ext cx="8856983" cy="4377990"/>
        </p:xfrm>
        <a:graphic>
          <a:graphicData uri="http://schemas.openxmlformats.org/drawingml/2006/table">
            <a:tbl>
              <a:tblPr firstRow="1" firstCol="1" lastRow="1" lastCol="1" bandRow="1" bandCol="1">
                <a:tableStyleId>{5C22544A-7EE6-4342-B048-85BDC9FD1C3A}</a:tableStyleId>
              </a:tblPr>
              <a:tblGrid>
                <a:gridCol w="4504846">
                  <a:extLst>
                    <a:ext uri="{9D8B030D-6E8A-4147-A177-3AD203B41FA5}">
                      <a16:colId xmlns:a16="http://schemas.microsoft.com/office/drawing/2014/main" xmlns="" val="3605250770"/>
                    </a:ext>
                  </a:extLst>
                </a:gridCol>
                <a:gridCol w="4352137">
                  <a:extLst>
                    <a:ext uri="{9D8B030D-6E8A-4147-A177-3AD203B41FA5}">
                      <a16:colId xmlns:a16="http://schemas.microsoft.com/office/drawing/2014/main" xmlns="" val="845798139"/>
                    </a:ext>
                  </a:extLst>
                </a:gridCol>
              </a:tblGrid>
              <a:tr h="431375">
                <a:tc>
                  <a:txBody>
                    <a:bodyPr/>
                    <a:lstStyle/>
                    <a:p>
                      <a:pPr marL="91440">
                        <a:lnSpc>
                          <a:spcPct val="107000"/>
                        </a:lnSpc>
                        <a:spcBef>
                          <a:spcPts val="355"/>
                        </a:spcBef>
                        <a:spcAft>
                          <a:spcPts val="0"/>
                        </a:spcAft>
                      </a:pPr>
                      <a:r>
                        <a:rPr lang="fr-FR" sz="2800" dirty="0">
                          <a:effectLst/>
                        </a:rPr>
                        <a:t>Problème</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89535">
                        <a:lnSpc>
                          <a:spcPct val="107000"/>
                        </a:lnSpc>
                        <a:spcBef>
                          <a:spcPts val="355"/>
                        </a:spcBef>
                        <a:spcAft>
                          <a:spcPts val="0"/>
                        </a:spcAft>
                      </a:pPr>
                      <a:r>
                        <a:rPr lang="fr-FR" sz="2800" dirty="0">
                          <a:effectLst/>
                        </a:rPr>
                        <a:t>But de plaidoyer</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238648684"/>
                  </a:ext>
                </a:extLst>
              </a:tr>
              <a:tr h="1174667">
                <a:tc>
                  <a:txBody>
                    <a:bodyPr/>
                    <a:lstStyle/>
                    <a:p>
                      <a:pPr marL="457835" indent="-285750">
                        <a:lnSpc>
                          <a:spcPct val="100000"/>
                        </a:lnSpc>
                        <a:spcBef>
                          <a:spcPts val="355"/>
                        </a:spcBef>
                        <a:spcAft>
                          <a:spcPts val="0"/>
                        </a:spcAft>
                        <a:buFont typeface="Wingdings" panose="05000000000000000000" pitchFamily="2" charset="2"/>
                        <a:buChar char="§"/>
                      </a:pPr>
                      <a:r>
                        <a:rPr lang="fr-FR" sz="2300" dirty="0">
                          <a:effectLst/>
                        </a:rPr>
                        <a:t>Absence </a:t>
                      </a:r>
                      <a:r>
                        <a:rPr lang="fr-FR" sz="2300" dirty="0" smtClean="0">
                          <a:effectLst/>
                        </a:rPr>
                        <a:t>de politiques</a:t>
                      </a:r>
                      <a:r>
                        <a:rPr lang="fr-FR" sz="2300" dirty="0">
                          <a:effectLst/>
                        </a:rPr>
                        <a:t>, lois, règlements,</a:t>
                      </a:r>
                      <a:endParaRPr lang="fr-FR"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98780" marR="85090" indent="-287020">
                        <a:lnSpc>
                          <a:spcPct val="100000"/>
                        </a:lnSpc>
                        <a:spcBef>
                          <a:spcPts val="355"/>
                        </a:spcBef>
                        <a:spcAft>
                          <a:spcPts val="0"/>
                        </a:spcAft>
                        <a:tabLst>
                          <a:tab pos="398780" algn="l"/>
                        </a:tabLst>
                      </a:pPr>
                      <a:r>
                        <a:rPr lang="fr-FR" sz="2300" dirty="0">
                          <a:effectLst/>
                        </a:rPr>
                        <a:t>1.	Formuler une politique publique, une loi, un règlement,</a:t>
                      </a:r>
                      <a:endParaRPr lang="fr-FR"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48992857"/>
                  </a:ext>
                </a:extLst>
              </a:tr>
              <a:tr h="1174667">
                <a:tc>
                  <a:txBody>
                    <a:bodyPr/>
                    <a:lstStyle/>
                    <a:p>
                      <a:pPr marL="457835" indent="-285750">
                        <a:lnSpc>
                          <a:spcPct val="100000"/>
                        </a:lnSpc>
                        <a:spcBef>
                          <a:spcPts val="355"/>
                        </a:spcBef>
                        <a:spcAft>
                          <a:spcPts val="0"/>
                        </a:spcAft>
                        <a:buFont typeface="Arial" panose="020B0604020202020204" pitchFamily="34" charset="0"/>
                        <a:buChar char="•"/>
                      </a:pPr>
                      <a:r>
                        <a:rPr lang="fr-FR" sz="2300" dirty="0">
                          <a:effectLst/>
                        </a:rPr>
                        <a:t> Imperfection dans une politique, lois règlements existants.</a:t>
                      </a:r>
                      <a:endParaRPr lang="fr-FR"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98780" marR="85090" indent="-287020">
                        <a:lnSpc>
                          <a:spcPct val="100000"/>
                        </a:lnSpc>
                        <a:spcBef>
                          <a:spcPts val="355"/>
                        </a:spcBef>
                        <a:spcAft>
                          <a:spcPts val="0"/>
                        </a:spcAft>
                        <a:tabLst>
                          <a:tab pos="398780" algn="l"/>
                        </a:tabLst>
                      </a:pPr>
                      <a:r>
                        <a:rPr lang="fr-FR" sz="2300" dirty="0">
                          <a:effectLst/>
                        </a:rPr>
                        <a:t>2.	Reformer/revoir une politique publique, loi déjà</a:t>
                      </a:r>
                      <a:r>
                        <a:rPr lang="fr-FR" sz="2300" spc="5" dirty="0">
                          <a:effectLst/>
                        </a:rPr>
                        <a:t> </a:t>
                      </a:r>
                      <a:r>
                        <a:rPr lang="fr-FR" sz="2300" spc="-15" dirty="0">
                          <a:effectLst/>
                        </a:rPr>
                        <a:t>existante</a:t>
                      </a:r>
                      <a:endParaRPr lang="fr-FR"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337451863"/>
                  </a:ext>
                </a:extLst>
              </a:tr>
              <a:tr h="1572091">
                <a:tc>
                  <a:txBody>
                    <a:bodyPr/>
                    <a:lstStyle/>
                    <a:p>
                      <a:pPr marL="457835" marR="83185" indent="-285750" algn="just">
                        <a:lnSpc>
                          <a:spcPct val="100000"/>
                        </a:lnSpc>
                        <a:spcBef>
                          <a:spcPts val="355"/>
                        </a:spcBef>
                        <a:spcAft>
                          <a:spcPts val="0"/>
                        </a:spcAft>
                        <a:buFont typeface="Wingdings" panose="05000000000000000000" pitchFamily="2" charset="2"/>
                        <a:buChar char="§"/>
                      </a:pPr>
                      <a:r>
                        <a:rPr lang="fr-FR" sz="2300" dirty="0">
                          <a:effectLst/>
                        </a:rPr>
                        <a:t>Non mise en œuvre ou inefficacité dans la mise en œuvre d’une politique publique, loi,</a:t>
                      </a:r>
                      <a:r>
                        <a:rPr lang="fr-FR" sz="2300" spc="-10" dirty="0">
                          <a:effectLst/>
                        </a:rPr>
                        <a:t> </a:t>
                      </a:r>
                      <a:r>
                        <a:rPr lang="fr-FR" sz="2300" dirty="0">
                          <a:effectLst/>
                        </a:rPr>
                        <a:t>règlement,…</a:t>
                      </a:r>
                      <a:endParaRPr lang="fr-FR"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98780" marR="85090" indent="-287020">
                        <a:lnSpc>
                          <a:spcPct val="100000"/>
                        </a:lnSpc>
                        <a:spcBef>
                          <a:spcPts val="355"/>
                        </a:spcBef>
                        <a:spcAft>
                          <a:spcPts val="0"/>
                        </a:spcAft>
                        <a:tabLst>
                          <a:tab pos="398780" algn="l"/>
                        </a:tabLst>
                      </a:pPr>
                      <a:r>
                        <a:rPr lang="fr-FR" sz="2300" dirty="0">
                          <a:effectLst/>
                        </a:rPr>
                        <a:t>3.	Assurer la mise en œuvre d’une politique, loi, règlement de façon</a:t>
                      </a:r>
                      <a:r>
                        <a:rPr lang="fr-FR" sz="2300" spc="-40" dirty="0">
                          <a:effectLst/>
                        </a:rPr>
                        <a:t> </a:t>
                      </a:r>
                      <a:r>
                        <a:rPr lang="fr-FR" sz="2300" dirty="0">
                          <a:effectLst/>
                        </a:rPr>
                        <a:t>effective</a:t>
                      </a:r>
                      <a:endParaRPr lang="fr-FR" sz="2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75609495"/>
                  </a:ext>
                </a:extLst>
              </a:tr>
            </a:tbl>
          </a:graphicData>
        </a:graphic>
      </p:graphicFrame>
    </p:spTree>
    <p:extLst>
      <p:ext uri="{BB962C8B-B14F-4D97-AF65-F5344CB8AC3E}">
        <p14:creationId xmlns:p14="http://schemas.microsoft.com/office/powerpoint/2010/main" val="4271552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07504" y="1628800"/>
            <a:ext cx="8856984" cy="5139869"/>
          </a:xfrm>
          <a:prstGeom prst="rect">
            <a:avLst/>
          </a:prstGeom>
        </p:spPr>
        <p:txBody>
          <a:bodyPr wrap="square">
            <a:spAutoFit/>
          </a:bodyPr>
          <a:lstStyle/>
          <a:p>
            <a:pPr lvl="0" algn="just"/>
            <a:r>
              <a:rPr lang="fr-FR" sz="3200" b="1" dirty="0">
                <a:solidFill>
                  <a:srgbClr val="FF0000"/>
                </a:solidFill>
              </a:rPr>
              <a:t>Les Niveaux de plaidoyer</a:t>
            </a:r>
            <a:r>
              <a:rPr lang="fr-FR" sz="3200" b="1" dirty="0" smtClean="0">
                <a:solidFill>
                  <a:srgbClr val="FF0000"/>
                </a:solidFill>
              </a:rPr>
              <a:t>?</a:t>
            </a:r>
          </a:p>
          <a:p>
            <a:pPr lvl="0" algn="just"/>
            <a:endParaRPr lang="fr-FR" sz="2000" b="1" dirty="0">
              <a:solidFill>
                <a:srgbClr val="FF0000"/>
              </a:solidFill>
            </a:endParaRPr>
          </a:p>
          <a:p>
            <a:pPr marL="457200" indent="-457200" algn="just">
              <a:buFont typeface="Wingdings" panose="05000000000000000000" pitchFamily="2" charset="2"/>
              <a:buChar char="q"/>
            </a:pPr>
            <a:r>
              <a:rPr lang="fr-FR" sz="2800" b="1" dirty="0"/>
              <a:t>Les OSC, les groupes d’intérêts, les militants doivent se rappeler que les décisions prises à un niveau donné affectent les gens à un autre.</a:t>
            </a:r>
            <a:r>
              <a:rPr lang="fr-FR" sz="2800" dirty="0"/>
              <a:t> Par conséquent, pour que le plaidoyer soit efficace et provoque un changement souhaité, </a:t>
            </a:r>
            <a:r>
              <a:rPr lang="fr-FR" sz="2800" b="1" dirty="0">
                <a:solidFill>
                  <a:srgbClr val="FF0000"/>
                </a:solidFill>
              </a:rPr>
              <a:t>il doit être effectué à différents niveaux. </a:t>
            </a:r>
          </a:p>
          <a:p>
            <a:pPr algn="just"/>
            <a:endParaRPr lang="fr-FR" sz="2400" b="1" dirty="0">
              <a:solidFill>
                <a:srgbClr val="FF0000"/>
              </a:solidFill>
            </a:endParaRPr>
          </a:p>
          <a:p>
            <a:pPr marL="457200" indent="-457200" algn="just">
              <a:buFont typeface="Wingdings" panose="05000000000000000000" pitchFamily="2" charset="2"/>
              <a:buChar char="q"/>
            </a:pPr>
            <a:r>
              <a:rPr lang="fr-FR" sz="2800" dirty="0"/>
              <a:t>Ces niveaux diffèrent selon </a:t>
            </a:r>
            <a:r>
              <a:rPr lang="fr-FR" sz="2800" b="1" dirty="0">
                <a:solidFill>
                  <a:srgbClr val="FF0000"/>
                </a:solidFill>
              </a:rPr>
              <a:t>les populations touchées, la nature du problème et selon l’audience cible ou le décideur </a:t>
            </a:r>
            <a:r>
              <a:rPr lang="fr-FR" sz="2800" dirty="0"/>
              <a:t>qui a le dernier mot pour la résolution de ce problème</a:t>
            </a:r>
            <a:r>
              <a:rPr lang="fr-FR" sz="2800" dirty="0" smtClean="0"/>
              <a:t>.</a:t>
            </a:r>
            <a:endParaRPr lang="fr-FR" sz="2800" b="1" dirty="0"/>
          </a:p>
        </p:txBody>
      </p:sp>
    </p:spTree>
    <p:extLst>
      <p:ext uri="{BB962C8B-B14F-4D97-AF65-F5344CB8AC3E}">
        <p14:creationId xmlns:p14="http://schemas.microsoft.com/office/powerpoint/2010/main" val="2787275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07504" y="1340768"/>
            <a:ext cx="8928992" cy="5663089"/>
          </a:xfrm>
          <a:prstGeom prst="rect">
            <a:avLst/>
          </a:prstGeom>
        </p:spPr>
        <p:txBody>
          <a:bodyPr wrap="square">
            <a:spAutoFit/>
          </a:bodyPr>
          <a:lstStyle/>
          <a:p>
            <a:pPr lvl="0" algn="just"/>
            <a:r>
              <a:rPr lang="fr-FR" sz="2800" b="1" dirty="0">
                <a:solidFill>
                  <a:srgbClr val="FF0000"/>
                </a:solidFill>
              </a:rPr>
              <a:t>Les 3 approches clefs d’une action de  plaidoyer réussie</a:t>
            </a:r>
            <a:r>
              <a:rPr lang="fr-FR" sz="2800" b="1" dirty="0" smtClean="0">
                <a:solidFill>
                  <a:srgbClr val="FF0000"/>
                </a:solidFill>
              </a:rPr>
              <a:t>!!</a:t>
            </a:r>
          </a:p>
          <a:p>
            <a:pPr lvl="0" algn="just"/>
            <a:endParaRPr lang="fr-FR" sz="900" b="1" dirty="0">
              <a:solidFill>
                <a:srgbClr val="FF0000"/>
              </a:solidFill>
            </a:endParaRPr>
          </a:p>
          <a:p>
            <a:pPr marL="285750" lvl="0" indent="-285750" algn="just">
              <a:buFont typeface="Wingdings" panose="05000000000000000000" pitchFamily="2" charset="2"/>
              <a:buChar char="q"/>
            </a:pPr>
            <a:r>
              <a:rPr lang="fr-FR" sz="2400" b="1" dirty="0">
                <a:solidFill>
                  <a:srgbClr val="FF0000"/>
                </a:solidFill>
              </a:rPr>
              <a:t>L’approche négative </a:t>
            </a:r>
          </a:p>
          <a:p>
            <a:pPr algn="just"/>
            <a:r>
              <a:rPr lang="fr-FR" sz="2400" b="1" dirty="0" smtClean="0"/>
              <a:t>Elle </a:t>
            </a:r>
            <a:r>
              <a:rPr lang="fr-FR" sz="2400" b="1" dirty="0"/>
              <a:t>consiste à réfuter toute proposition des pouvoirs publics ou autres parties prenantes sans proposer d’alternatives.</a:t>
            </a:r>
          </a:p>
          <a:p>
            <a:pPr algn="just"/>
            <a:endParaRPr lang="fr-FR" sz="400" b="1" dirty="0"/>
          </a:p>
          <a:p>
            <a:pPr marL="285750" lvl="0" indent="-285750" algn="just">
              <a:buFont typeface="Wingdings" panose="05000000000000000000" pitchFamily="2" charset="2"/>
              <a:buChar char="q"/>
            </a:pPr>
            <a:r>
              <a:rPr lang="fr-FR" sz="2400" b="1" dirty="0">
                <a:solidFill>
                  <a:srgbClr val="FF0000"/>
                </a:solidFill>
              </a:rPr>
              <a:t>L’approche réactive </a:t>
            </a:r>
          </a:p>
          <a:p>
            <a:pPr algn="just"/>
            <a:r>
              <a:rPr lang="fr-FR" sz="2400" b="1" dirty="0"/>
              <a:t>Elle consiste à ne pas faire de propositions ni prendre des initiatives mais d’attendre les propositions des autres (gouvernement, partis politiques, autres centres de décision) et ensuite de réagir.</a:t>
            </a:r>
          </a:p>
          <a:p>
            <a:pPr algn="just"/>
            <a:endParaRPr lang="fr-FR" sz="700" b="1" dirty="0"/>
          </a:p>
          <a:p>
            <a:pPr marL="285750" lvl="0" indent="-285750" algn="just">
              <a:buFont typeface="Wingdings" panose="05000000000000000000" pitchFamily="2" charset="2"/>
              <a:buChar char="q"/>
            </a:pPr>
            <a:r>
              <a:rPr lang="fr-FR" sz="2400" b="1" dirty="0">
                <a:solidFill>
                  <a:srgbClr val="FF0000"/>
                </a:solidFill>
              </a:rPr>
              <a:t>L’approche proactive </a:t>
            </a:r>
          </a:p>
          <a:p>
            <a:pPr algn="just"/>
            <a:r>
              <a:rPr lang="fr-FR" sz="2400" b="1" dirty="0" smtClean="0"/>
              <a:t>Elle </a:t>
            </a:r>
            <a:r>
              <a:rPr lang="fr-FR" sz="2400" b="1" dirty="0"/>
              <a:t>consiste à identifier le problème qui se pose à l’environnement sur lequel l’OSC a le souhait et/ou la responsabilité (en tant qu’acteurs associatifs) d’agir, de l’analyser, de lui trouver des solutions et de les proposer aux parties concernées notamment les décideurs politiques. </a:t>
            </a:r>
            <a:endParaRPr lang="fr-FR" sz="3600" b="1" dirty="0"/>
          </a:p>
        </p:txBody>
      </p:sp>
    </p:spTree>
    <p:extLst>
      <p:ext uri="{BB962C8B-B14F-4D97-AF65-F5344CB8AC3E}">
        <p14:creationId xmlns:p14="http://schemas.microsoft.com/office/powerpoint/2010/main" val="2213410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07504" y="1628800"/>
            <a:ext cx="8856984" cy="5001369"/>
          </a:xfrm>
          <a:prstGeom prst="rect">
            <a:avLst/>
          </a:prstGeom>
        </p:spPr>
        <p:txBody>
          <a:bodyPr wrap="square">
            <a:spAutoFit/>
          </a:bodyPr>
          <a:lstStyle/>
          <a:p>
            <a:pPr lvl="0" algn="just"/>
            <a:r>
              <a:rPr lang="fr-FR" sz="2800" b="1" dirty="0">
                <a:solidFill>
                  <a:srgbClr val="FF0000"/>
                </a:solidFill>
              </a:rPr>
              <a:t>Liens entre plaidoyer, société civile et développement </a:t>
            </a:r>
            <a:endParaRPr lang="fr-FR" sz="2800" b="1" dirty="0" smtClean="0">
              <a:solidFill>
                <a:srgbClr val="FF0000"/>
              </a:solidFill>
            </a:endParaRPr>
          </a:p>
          <a:p>
            <a:pPr lvl="0" algn="just"/>
            <a:endParaRPr lang="fr-FR" b="1" dirty="0">
              <a:solidFill>
                <a:srgbClr val="FF0000"/>
              </a:solidFill>
            </a:endParaRPr>
          </a:p>
          <a:p>
            <a:pPr marL="285750" indent="-285750" algn="just">
              <a:buFont typeface="Wingdings" panose="05000000000000000000" pitchFamily="2" charset="2"/>
              <a:buChar char="q"/>
            </a:pPr>
            <a:r>
              <a:rPr lang="fr-FR" sz="2400" b="1" dirty="0">
                <a:solidFill>
                  <a:srgbClr val="FF0000"/>
                </a:solidFill>
              </a:rPr>
              <a:t>La société civile </a:t>
            </a:r>
            <a:r>
              <a:rPr lang="fr-FR" sz="2400" b="1" dirty="0"/>
              <a:t>englobe une diversité d’espaces, d’acteurs et de formes institutionnelles, ayant des degrés de formalité, d’autonomie et de pouvoir qui varient. </a:t>
            </a:r>
          </a:p>
          <a:p>
            <a:pPr algn="just"/>
            <a:endParaRPr lang="fr-FR" sz="1200" b="1" dirty="0"/>
          </a:p>
          <a:p>
            <a:pPr marL="285750" indent="-285750" algn="just">
              <a:buFont typeface="Wingdings" panose="05000000000000000000" pitchFamily="2" charset="2"/>
              <a:buChar char="q"/>
            </a:pPr>
            <a:r>
              <a:rPr lang="fr-FR" sz="2400" b="1" dirty="0">
                <a:solidFill>
                  <a:srgbClr val="FF0000"/>
                </a:solidFill>
              </a:rPr>
              <a:t>Les sociétés civiles </a:t>
            </a:r>
            <a:r>
              <a:rPr lang="fr-FR" sz="2400" b="1" dirty="0"/>
              <a:t>sont souvent peuplées d’organisations telles que les organisations caritatives, les organisations non-gouvernementales de développement, les groupements communautaires, les	organisations féminines, les associations d’entreprises à religieuses, les associations professionnelles, les syndicats, les groupes d’auto-assistance, les mouvements sociaux, les associations d’entreprises, les coalitions et les groupes de pression. </a:t>
            </a:r>
          </a:p>
        </p:txBody>
      </p:sp>
    </p:spTree>
    <p:extLst>
      <p:ext uri="{BB962C8B-B14F-4D97-AF65-F5344CB8AC3E}">
        <p14:creationId xmlns:p14="http://schemas.microsoft.com/office/powerpoint/2010/main" val="456868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07504" y="1628800"/>
            <a:ext cx="8856984" cy="5139869"/>
          </a:xfrm>
          <a:prstGeom prst="rect">
            <a:avLst/>
          </a:prstGeom>
        </p:spPr>
        <p:txBody>
          <a:bodyPr wrap="square">
            <a:spAutoFit/>
          </a:bodyPr>
          <a:lstStyle/>
          <a:p>
            <a:pPr marL="285750" indent="-285750" algn="just">
              <a:buFont typeface="Wingdings" panose="05000000000000000000" pitchFamily="2" charset="2"/>
              <a:buChar char="q"/>
            </a:pPr>
            <a:r>
              <a:rPr lang="fr-FR" sz="2800" b="1" dirty="0" smtClean="0">
                <a:solidFill>
                  <a:srgbClr val="FF0000"/>
                </a:solidFill>
              </a:rPr>
              <a:t>Pour </a:t>
            </a:r>
            <a:r>
              <a:rPr lang="fr-FR" sz="2800" b="1" dirty="0">
                <a:solidFill>
                  <a:srgbClr val="FF0000"/>
                </a:solidFill>
              </a:rPr>
              <a:t>World Alliance for Citizen Participation CIVICUS, </a:t>
            </a:r>
            <a:r>
              <a:rPr lang="fr-FR" sz="2800" b="1" dirty="0"/>
              <a:t>la société civile est définie comme un espace en dehors de la famille, l’Etat et le marché, qui est créé par les individus, les actions collectives, les organisations et institutions pour avancer leurs intérêts partagés</a:t>
            </a:r>
            <a:r>
              <a:rPr lang="fr-FR" sz="2800" b="1" dirty="0" smtClean="0"/>
              <a:t>.</a:t>
            </a:r>
          </a:p>
          <a:p>
            <a:pPr algn="just"/>
            <a:endParaRPr lang="fr-FR" sz="4800" b="1" dirty="0" smtClean="0"/>
          </a:p>
          <a:p>
            <a:pPr lvl="0" algn="just"/>
            <a:r>
              <a:rPr lang="fr-FR" sz="2800" b="1" dirty="0">
                <a:solidFill>
                  <a:schemeClr val="tx2"/>
                </a:solidFill>
              </a:rPr>
              <a:t>Ainsi, on considère que le rôle de la société civile dans la gouvernance décentralisée comprend au moins quatre fonctions:</a:t>
            </a:r>
          </a:p>
          <a:p>
            <a:pPr marL="342900" lvl="0" indent="-342900" algn="just">
              <a:buFont typeface="Wingdings" panose="05000000000000000000" pitchFamily="2" charset="2"/>
              <a:buChar char="q"/>
            </a:pPr>
            <a:r>
              <a:rPr lang="fr-FR" sz="2800" b="1" dirty="0">
                <a:solidFill>
                  <a:srgbClr val="FF0000"/>
                </a:solidFill>
              </a:rPr>
              <a:t>Une fonction d’</a:t>
            </a:r>
            <a:r>
              <a:rPr lang="fr-FR" sz="2800" b="1" i="1" dirty="0">
                <a:solidFill>
                  <a:srgbClr val="FF0000"/>
                </a:solidFill>
              </a:rPr>
              <a:t>avocat </a:t>
            </a:r>
            <a:r>
              <a:rPr lang="fr-FR" sz="2800" b="1" dirty="0"/>
              <a:t>pour la représentation des intérêts de ses circonscriptions</a:t>
            </a:r>
            <a:r>
              <a:rPr lang="fr-FR" sz="2800" b="1" dirty="0" smtClean="0"/>
              <a:t>.</a:t>
            </a:r>
            <a:endParaRPr lang="fr-FR" sz="2800" b="1" dirty="0"/>
          </a:p>
        </p:txBody>
      </p:sp>
    </p:spTree>
    <p:extLst>
      <p:ext uri="{BB962C8B-B14F-4D97-AF65-F5344CB8AC3E}">
        <p14:creationId xmlns:p14="http://schemas.microsoft.com/office/powerpoint/2010/main" val="2142558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07504" y="1484784"/>
            <a:ext cx="8856984" cy="5016758"/>
          </a:xfrm>
          <a:prstGeom prst="rect">
            <a:avLst/>
          </a:prstGeom>
        </p:spPr>
        <p:txBody>
          <a:bodyPr wrap="square">
            <a:spAutoFit/>
          </a:bodyPr>
          <a:lstStyle/>
          <a:p>
            <a:pPr marL="342900" lvl="0" indent="-342900" algn="just">
              <a:buFont typeface="Wingdings" panose="05000000000000000000" pitchFamily="2" charset="2"/>
              <a:buChar char="q"/>
            </a:pPr>
            <a:r>
              <a:rPr lang="fr-FR" sz="3200" b="1" i="1" dirty="0" smtClean="0">
                <a:solidFill>
                  <a:srgbClr val="FF0000"/>
                </a:solidFill>
              </a:rPr>
              <a:t>Une </a:t>
            </a:r>
            <a:r>
              <a:rPr lang="fr-FR" sz="3200" b="1" i="1" dirty="0">
                <a:solidFill>
                  <a:srgbClr val="FF0000"/>
                </a:solidFill>
              </a:rPr>
              <a:t>fonction de prestation de services </a:t>
            </a:r>
            <a:r>
              <a:rPr lang="fr-FR" sz="3200" dirty="0"/>
              <a:t>au niveau local dans les domaines de l’éducation, de la santé, de l’assainissement, de l’agriculture, etc.</a:t>
            </a:r>
          </a:p>
          <a:p>
            <a:pPr marL="342900" lvl="0" indent="-342900" algn="just">
              <a:buFont typeface="Wingdings" panose="05000000000000000000" pitchFamily="2" charset="2"/>
              <a:buChar char="q"/>
            </a:pPr>
            <a:r>
              <a:rPr lang="fr-FR" sz="3200" b="1" i="1" dirty="0">
                <a:solidFill>
                  <a:srgbClr val="FF0000"/>
                </a:solidFill>
              </a:rPr>
              <a:t>Une fonction de partenaire du gouvernement </a:t>
            </a:r>
            <a:r>
              <a:rPr lang="fr-FR" sz="3200" dirty="0"/>
              <a:t>dans la planification du développement, la mobilisation des ressources et la promotion d’une meilleure compréhension du système de décentralisation.</a:t>
            </a:r>
          </a:p>
          <a:p>
            <a:pPr marL="342900" lvl="0" indent="-342900" algn="just">
              <a:buFont typeface="Wingdings" panose="05000000000000000000" pitchFamily="2" charset="2"/>
              <a:buChar char="q"/>
            </a:pPr>
            <a:r>
              <a:rPr lang="fr-FR" sz="3200" b="1" i="1" dirty="0">
                <a:solidFill>
                  <a:srgbClr val="FF0000"/>
                </a:solidFill>
              </a:rPr>
              <a:t>Une fonction de surveillant </a:t>
            </a:r>
            <a:r>
              <a:rPr lang="fr-FR" sz="3200" dirty="0"/>
              <a:t>de l’activité gouvernementale</a:t>
            </a:r>
            <a:r>
              <a:rPr lang="fr-FR" sz="3200" dirty="0" smtClean="0"/>
              <a:t>.</a:t>
            </a:r>
            <a:endParaRPr lang="fr-FR" sz="3200" dirty="0"/>
          </a:p>
        </p:txBody>
      </p:sp>
    </p:spTree>
    <p:extLst>
      <p:ext uri="{BB962C8B-B14F-4D97-AF65-F5344CB8AC3E}">
        <p14:creationId xmlns:p14="http://schemas.microsoft.com/office/powerpoint/2010/main" val="386491278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1382</TotalTime>
  <Words>1103</Words>
  <Application>Microsoft Office PowerPoint</Application>
  <PresentationFormat>Affichage à l'écran (4:3)</PresentationFormat>
  <Paragraphs>108</Paragraphs>
  <Slides>18</Slides>
  <Notes>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18</vt:i4>
      </vt:variant>
    </vt:vector>
  </HeadingPairs>
  <TitlesOfParts>
    <vt:vector size="25" baseType="lpstr">
      <vt:lpstr>Arial</vt:lpstr>
      <vt:lpstr>Arial Black</vt:lpstr>
      <vt:lpstr>Calibri</vt:lpstr>
      <vt:lpstr>Script MT Bold</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Sory Ibrahima MONEKATA</dc:creator>
  <cp:lastModifiedBy>HP</cp:lastModifiedBy>
  <cp:revision>100</cp:revision>
  <dcterms:created xsi:type="dcterms:W3CDTF">2019-09-21T10:35:26Z</dcterms:created>
  <dcterms:modified xsi:type="dcterms:W3CDTF">2019-10-05T04:08:31Z</dcterms:modified>
</cp:coreProperties>
</file>