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8"/>
  </p:notesMasterIdLst>
  <p:sldIdLst>
    <p:sldId id="256" r:id="rId2"/>
    <p:sldId id="297" r:id="rId3"/>
    <p:sldId id="333" r:id="rId4"/>
    <p:sldId id="306" r:id="rId5"/>
    <p:sldId id="325" r:id="rId6"/>
    <p:sldId id="308" r:id="rId7"/>
    <p:sldId id="326" r:id="rId8"/>
    <p:sldId id="309" r:id="rId9"/>
    <p:sldId id="327" r:id="rId10"/>
    <p:sldId id="310" r:id="rId11"/>
    <p:sldId id="328" r:id="rId12"/>
    <p:sldId id="311" r:id="rId13"/>
    <p:sldId id="329" r:id="rId14"/>
    <p:sldId id="312" r:id="rId15"/>
    <p:sldId id="330" r:id="rId16"/>
    <p:sldId id="33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4" autoAdjust="0"/>
    <p:restoredTop sz="75404" autoAdjust="0"/>
  </p:normalViewPr>
  <p:slideViewPr>
    <p:cSldViewPr>
      <p:cViewPr varScale="1">
        <p:scale>
          <a:sx n="53" d="100"/>
          <a:sy n="53" d="100"/>
        </p:scale>
        <p:origin x="152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A4305-2DAC-4278-BD45-DA5CBF79BD59}" type="datetimeFigureOut">
              <a:rPr lang="fr-FR" smtClean="0"/>
              <a:t>05/10/2019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5CCD1-AD8A-45AB-A58C-44A0DA7AC4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389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696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947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153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2398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3276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8765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713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100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66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78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8810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791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79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517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070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538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219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3A859-C551-474D-AB37-89C3EE1DCF67}" type="datetimeFigureOut">
              <a:rPr lang="fr-FR" smtClean="0"/>
              <a:t>05/10/2019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700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tmp"/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71600" y="1428736"/>
            <a:ext cx="6400800" cy="1295400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BIENVENUE</a:t>
            </a: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2" name="Picture 6" descr="C:\Documents and Settings\ANA VASILACHE\Local Settings\Temporary Internet Files\Content.IE5\I4923J77\MCj04420220000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485156"/>
            <a:ext cx="4876800" cy="404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24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79511" y="1340768"/>
            <a:ext cx="8856659" cy="5024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ne pas confondre que</a:t>
            </a:r>
            <a:r>
              <a:rPr lang="fr-F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 plaidoyer n’est pas de </a:t>
            </a:r>
            <a:r>
              <a:rPr lang="fr-F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fr-FR" sz="3200" b="1" dirty="0"/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fr-FR" sz="3600" b="1" dirty="0"/>
              <a:t>Poser une question au décideur lors d’une réunion;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fr-FR" sz="3600" b="1" dirty="0"/>
              <a:t>Demander une assistance passagère pour un pauvre, une victime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fr-FR" sz="3600" b="1" dirty="0"/>
              <a:t>Information Communication Education 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fr-FR" sz="3600" b="1" dirty="0"/>
              <a:t>Informer le gouvernement ou les bailleurs à propos de l’OSC</a:t>
            </a:r>
            <a:r>
              <a:rPr lang="fr-FR" sz="3600" b="1" dirty="0" smtClean="0"/>
              <a:t>;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3603598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23528" y="1628800"/>
            <a:ext cx="849694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fr-FR" sz="3600" b="1" dirty="0" smtClean="0"/>
              <a:t>Informer </a:t>
            </a:r>
            <a:r>
              <a:rPr lang="fr-FR" sz="3600" b="1" dirty="0"/>
              <a:t>le gouvernement ou les bailleurs de fonds à propos des programmes de l’OSC </a:t>
            </a:r>
            <a:r>
              <a:rPr lang="fr-FR" sz="3600" b="1" dirty="0" smtClean="0"/>
              <a:t>;</a:t>
            </a:r>
          </a:p>
          <a:p>
            <a:pPr lvl="0" algn="just"/>
            <a:endParaRPr lang="fr-FR" sz="2000" b="1" dirty="0"/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fr-FR" sz="3600" b="1" dirty="0"/>
              <a:t>Sensibiliser/ rehausser le niveau de conscience des gens à propos des programmes en cours</a:t>
            </a:r>
            <a:r>
              <a:rPr lang="fr-FR" sz="3600" b="1" dirty="0" smtClean="0"/>
              <a:t>,</a:t>
            </a:r>
          </a:p>
          <a:p>
            <a:pPr lvl="0" algn="just"/>
            <a:endParaRPr lang="fr-FR" b="1" dirty="0"/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fr-FR" sz="3600" b="1" dirty="0"/>
              <a:t>Mobilisation ou collecte de </a:t>
            </a:r>
            <a:r>
              <a:rPr lang="fr-FR" sz="3600" b="1" dirty="0" smtClean="0"/>
              <a:t>fonds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1617063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51195" y="1556792"/>
            <a:ext cx="856927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/>
            <a:r>
              <a:rPr lang="fr-FR" sz="4400" b="1" dirty="0">
                <a:solidFill>
                  <a:srgbClr val="FF0000"/>
                </a:solidFill>
              </a:rPr>
              <a:t>Le </a:t>
            </a:r>
            <a:r>
              <a:rPr lang="fr-FR" sz="4400" b="1" dirty="0" smtClean="0">
                <a:solidFill>
                  <a:srgbClr val="FF0000"/>
                </a:solidFill>
              </a:rPr>
              <a:t>lobbying</a:t>
            </a:r>
            <a:endParaRPr lang="fr-FR" sz="4400" b="1" dirty="0" smtClean="0"/>
          </a:p>
          <a:p>
            <a:pPr marL="0" lvl="2" algn="just"/>
            <a:endParaRPr lang="fr-FR" sz="2000" b="1" dirty="0"/>
          </a:p>
          <a:p>
            <a:pPr marL="0" lvl="2" algn="just"/>
            <a:r>
              <a:rPr lang="fr-FR" sz="3600" b="1" dirty="0" smtClean="0"/>
              <a:t>une  </a:t>
            </a:r>
            <a:r>
              <a:rPr lang="fr-FR" sz="3600" b="1" dirty="0"/>
              <a:t>forme ou technique de plaidoyer qui se réfère à des contacts et des informations (un-a-un) auprès des personnes influentes, comme législateurs, membre du cabinet, Procureur Général, Premier Ministre, Président d’une commission, et même le Président etc. </a:t>
            </a:r>
          </a:p>
        </p:txBody>
      </p:sp>
    </p:spTree>
    <p:extLst>
      <p:ext uri="{BB962C8B-B14F-4D97-AF65-F5344CB8AC3E}">
        <p14:creationId xmlns:p14="http://schemas.microsoft.com/office/powerpoint/2010/main" val="1554304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7504" y="1268760"/>
            <a:ext cx="8856984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3200" b="1" dirty="0" smtClean="0">
                <a:solidFill>
                  <a:srgbClr val="FF0000"/>
                </a:solidFill>
              </a:rPr>
              <a:t>Le </a:t>
            </a:r>
            <a:r>
              <a:rPr lang="fr-FR" sz="3200" b="1" dirty="0">
                <a:solidFill>
                  <a:srgbClr val="FF0000"/>
                </a:solidFill>
              </a:rPr>
              <a:t>lobbying n’est </a:t>
            </a:r>
            <a:r>
              <a:rPr lang="fr-FR" sz="3200" b="1" dirty="0" smtClean="0">
                <a:solidFill>
                  <a:srgbClr val="FF0000"/>
                </a:solidFill>
              </a:rPr>
              <a:t>pas</a:t>
            </a:r>
          </a:p>
          <a:p>
            <a:pPr algn="just"/>
            <a:endParaRPr lang="fr-FR" sz="500" b="1" dirty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2700" b="1" dirty="0"/>
              <a:t>Une courtoisie,</a:t>
            </a:r>
          </a:p>
          <a:p>
            <a:pPr lvl="0" algn="just"/>
            <a:endParaRPr lang="fr-FR" sz="500" b="1" dirty="0"/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fr-FR" sz="2700" b="1" dirty="0"/>
              <a:t>Une analyse partisane,</a:t>
            </a:r>
          </a:p>
          <a:p>
            <a:pPr lvl="0" algn="just"/>
            <a:endParaRPr lang="fr-FR" sz="500" b="1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2700" b="1" dirty="0"/>
              <a:t>Un interrogatoire,</a:t>
            </a:r>
          </a:p>
          <a:p>
            <a:pPr lvl="0" algn="just"/>
            <a:endParaRPr lang="fr-FR" sz="500" b="1" dirty="0"/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fr-FR" sz="2700" b="1" dirty="0"/>
              <a:t>Une conversation non objective,</a:t>
            </a:r>
          </a:p>
          <a:p>
            <a:pPr lvl="0" algn="just"/>
            <a:endParaRPr lang="fr-FR" sz="500" b="1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2700" b="1" dirty="0"/>
              <a:t>Une étude ou une recherche,</a:t>
            </a:r>
          </a:p>
          <a:p>
            <a:pPr lvl="0" algn="just"/>
            <a:endParaRPr lang="fr-FR" sz="500" b="1" dirty="0"/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fr-FR" sz="2700" b="1" dirty="0"/>
              <a:t>Examens et discussions sur les problèmes sociaux,</a:t>
            </a:r>
          </a:p>
          <a:p>
            <a:pPr lvl="0" algn="just"/>
            <a:endParaRPr lang="fr-FR" sz="500" b="1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2700" b="1" dirty="0"/>
              <a:t>Une discussion sur les problèmes économiques,</a:t>
            </a:r>
          </a:p>
          <a:p>
            <a:pPr lvl="0" algn="just"/>
            <a:endParaRPr lang="fr-FR" sz="500" b="1" dirty="0"/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fr-FR" sz="2700" b="1" dirty="0"/>
              <a:t>Une demande de conseils ou un avis ou assistance technique,</a:t>
            </a:r>
          </a:p>
          <a:p>
            <a:pPr lvl="0" algn="just"/>
            <a:endParaRPr lang="fr-FR" sz="500" b="1" dirty="0"/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fr-FR" sz="2700" b="1" dirty="0"/>
              <a:t>Une communication défensive</a:t>
            </a:r>
            <a:r>
              <a:rPr lang="fr-FR" sz="2700" b="1" dirty="0" smtClean="0"/>
              <a:t>.</a:t>
            </a:r>
            <a:endParaRPr lang="fr-FR" sz="2700" b="1" dirty="0"/>
          </a:p>
        </p:txBody>
      </p:sp>
    </p:spTree>
    <p:extLst>
      <p:ext uri="{BB962C8B-B14F-4D97-AF65-F5344CB8AC3E}">
        <p14:creationId xmlns:p14="http://schemas.microsoft.com/office/powerpoint/2010/main" val="696880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7504" y="1340768"/>
            <a:ext cx="8928992" cy="1426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 </a:t>
            </a:r>
          </a:p>
          <a:p>
            <a:r>
              <a:rPr lang="fr-FR" dirty="0"/>
              <a:t> </a:t>
            </a:r>
            <a:endParaRPr lang="fr-FR" sz="2800" dirty="0"/>
          </a:p>
          <a:p>
            <a:r>
              <a:rPr lang="fr-FR" dirty="0"/>
              <a:t> </a:t>
            </a:r>
            <a:endParaRPr lang="fr-FR" sz="2800" dirty="0"/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fr-FR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xmlns="" id="{3DBC10DC-E04A-4C8F-99C0-3862FAED7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799006"/>
              </p:ext>
            </p:extLst>
          </p:nvPr>
        </p:nvGraphicFramePr>
        <p:xfrm>
          <a:off x="179512" y="1412777"/>
          <a:ext cx="8712968" cy="47199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xmlns="" val="3962281082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xmlns="" val="3094470935"/>
                    </a:ext>
                  </a:extLst>
                </a:gridCol>
              </a:tblGrid>
              <a:tr h="519581">
                <a:tc>
                  <a:txBody>
                    <a:bodyPr/>
                    <a:lstStyle/>
                    <a:p>
                      <a:pPr marL="67945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endParaRPr lang="fr-FR" sz="3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67945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endParaRPr lang="fr-FR" sz="3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67945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Spécificités </a:t>
                      </a:r>
                      <a:r>
                        <a:rPr lang="fr-FR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du lobbying</a:t>
                      </a:r>
                      <a:endParaRPr lang="fr-FR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endParaRPr lang="fr-FR" sz="3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66675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endParaRPr lang="fr-FR" sz="3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66675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fr-FR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Spécificités </a:t>
                      </a:r>
                      <a:r>
                        <a:rPr lang="fr-FR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du plaidoyer</a:t>
                      </a:r>
                      <a:endParaRPr lang="fr-FR" sz="3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54940496"/>
                  </a:ext>
                </a:extLst>
              </a:tr>
              <a:tr h="363048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325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r-FR" sz="2800" dirty="0" smtClean="0">
                        <a:effectLst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ts val="1325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r-FR" sz="2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ts val="1325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Actions </a:t>
                      </a:r>
                      <a:r>
                        <a:rPr lang="fr-FR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 officielles</a:t>
                      </a: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r-FR" sz="1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fr-FR" sz="1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Discours </a:t>
                      </a:r>
                      <a:r>
                        <a:rPr lang="fr-FR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 </a:t>
                      </a:r>
                      <a:r>
                        <a:rPr lang="fr-FR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tendent </a:t>
                      </a:r>
                      <a:r>
                        <a:rPr lang="fr-FR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montrer la nécessité pour les deux parties </a:t>
                      </a:r>
                      <a:r>
                        <a:rPr lang="fr-FR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d’opérer</a:t>
                      </a: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r-FR" sz="2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fr-FR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Changements pour leurs intérêts </a:t>
                      </a:r>
                      <a:r>
                        <a:rPr lang="fr-FR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communs</a:t>
                      </a:r>
                      <a:endParaRPr lang="fr-FR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325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r-FR" sz="2800" dirty="0" smtClean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1325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fr-FR" sz="2800" dirty="0" smtClean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1325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800" dirty="0" smtClean="0">
                          <a:effectLst/>
                        </a:rPr>
                        <a:t>Actions </a:t>
                      </a:r>
                      <a:r>
                        <a:rPr lang="fr-FR" sz="2800" dirty="0">
                          <a:effectLst/>
                        </a:rPr>
                        <a:t>officielles et publiques </a:t>
                      </a:r>
                      <a:r>
                        <a:rPr lang="fr-FR" sz="2800" dirty="0" smtClean="0">
                          <a:effectLst/>
                        </a:rPr>
                        <a:t>;</a:t>
                      </a:r>
                    </a:p>
                    <a:p>
                      <a:pPr marL="0" lvl="0" indent="0">
                        <a:lnSpc>
                          <a:spcPts val="1325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fr-FR" sz="2800" dirty="0" smtClean="0">
                        <a:effectLst/>
                      </a:endParaRPr>
                    </a:p>
                    <a:p>
                      <a:pPr marL="0" lvl="0" indent="0">
                        <a:lnSpc>
                          <a:spcPts val="1325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fr-FR" sz="2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800" dirty="0">
                          <a:effectLst/>
                        </a:rPr>
                        <a:t>Discours et revendications qui défendent les intérêts d’une composante de </a:t>
                      </a:r>
                      <a:r>
                        <a:rPr lang="fr-FR" sz="2800" dirty="0" smtClean="0">
                          <a:effectLst/>
                        </a:rPr>
                        <a:t>la société;</a:t>
                      </a:r>
                      <a:endParaRPr lang="fr-FR" sz="28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2800" dirty="0">
                          <a:effectLst/>
                        </a:rPr>
                        <a:t>Négociation et le positionnement, durs </a:t>
                      </a:r>
                      <a:r>
                        <a:rPr lang="fr-FR" sz="2800" dirty="0" smtClean="0">
                          <a:effectLst/>
                        </a:rPr>
                        <a:t>;</a:t>
                      </a:r>
                      <a:endParaRPr lang="fr-FR" sz="2800" dirty="0">
                        <a:effectLst/>
                      </a:endParaRPr>
                    </a:p>
                  </a:txBody>
                  <a:tcPr marL="68580" marR="68580" marT="0" marB="0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92486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972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7504" y="1340768"/>
            <a:ext cx="8928992" cy="1426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 </a:t>
            </a:r>
          </a:p>
          <a:p>
            <a:r>
              <a:rPr lang="fr-FR" dirty="0"/>
              <a:t> </a:t>
            </a:r>
            <a:endParaRPr lang="fr-FR" sz="2800" dirty="0"/>
          </a:p>
          <a:p>
            <a:r>
              <a:rPr lang="fr-FR" dirty="0"/>
              <a:t> </a:t>
            </a:r>
            <a:endParaRPr lang="fr-FR" sz="2800" dirty="0"/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fr-FR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xmlns="" id="{3DBC10DC-E04A-4C8F-99C0-3862FAED7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782443"/>
              </p:ext>
            </p:extLst>
          </p:nvPr>
        </p:nvGraphicFramePr>
        <p:xfrm>
          <a:off x="251520" y="1340769"/>
          <a:ext cx="8712968" cy="48941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712968">
                  <a:extLst>
                    <a:ext uri="{9D8B030D-6E8A-4147-A177-3AD203B41FA5}">
                      <a16:colId xmlns:a16="http://schemas.microsoft.com/office/drawing/2014/main" xmlns="" val="3962281082"/>
                    </a:ext>
                  </a:extLst>
                </a:gridCol>
              </a:tblGrid>
              <a:tr h="300182">
                <a:tc>
                  <a:txBody>
                    <a:bodyPr/>
                    <a:lstStyle/>
                    <a:p>
                      <a:pPr marL="2353945" marR="2350135" algn="ctr">
                        <a:lnSpc>
                          <a:spcPts val="1460"/>
                        </a:lnSpc>
                        <a:spcAft>
                          <a:spcPts val="0"/>
                        </a:spcAft>
                      </a:pPr>
                      <a:endParaRPr lang="fr-FR" sz="3600" b="1" dirty="0" smtClean="0">
                        <a:effectLst/>
                      </a:endParaRPr>
                    </a:p>
                    <a:p>
                      <a:pPr marL="2353945" marR="2350135" algn="ctr">
                        <a:lnSpc>
                          <a:spcPts val="1460"/>
                        </a:lnSpc>
                        <a:spcAft>
                          <a:spcPts val="0"/>
                        </a:spcAft>
                      </a:pPr>
                      <a:endParaRPr lang="fr-FR" sz="3600" dirty="0" smtClean="0">
                        <a:effectLst/>
                      </a:endParaRPr>
                    </a:p>
                    <a:p>
                      <a:pPr marL="2353945" marR="2350135" algn="ctr">
                        <a:lnSpc>
                          <a:spcPts val="1460"/>
                        </a:lnSpc>
                        <a:spcAft>
                          <a:spcPts val="0"/>
                        </a:spcAft>
                      </a:pPr>
                      <a:r>
                        <a:rPr lang="fr-FR" sz="3600" dirty="0" smtClean="0">
                          <a:effectLst/>
                        </a:rPr>
                        <a:t>Points Communs</a:t>
                      </a:r>
                    </a:p>
                    <a:p>
                      <a:pPr marL="2353945" marR="2350135" algn="ctr">
                        <a:lnSpc>
                          <a:spcPts val="1460"/>
                        </a:lnSpc>
                        <a:spcAft>
                          <a:spcPts val="0"/>
                        </a:spcAft>
                      </a:pPr>
                      <a:endParaRPr lang="fr-FR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61088575"/>
                  </a:ext>
                </a:extLst>
              </a:tr>
              <a:tr h="155252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34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96545" algn="l"/>
                        </a:tabLst>
                      </a:pPr>
                      <a:endParaRPr lang="fr-FR" sz="3200" dirty="0" smtClean="0">
                        <a:effectLst/>
                      </a:endParaRPr>
                    </a:p>
                    <a:p>
                      <a:pPr marL="0" lvl="0" indent="0" algn="just">
                        <a:lnSpc>
                          <a:spcPts val="134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296545" algn="l"/>
                        </a:tabLst>
                      </a:pPr>
                      <a:endParaRPr lang="fr-FR" sz="3200" dirty="0" smtClean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ts val="134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96545" algn="l"/>
                        </a:tabLst>
                      </a:pPr>
                      <a:r>
                        <a:rPr lang="fr-FR" sz="3200" dirty="0" smtClean="0">
                          <a:effectLst/>
                        </a:rPr>
                        <a:t>Actions</a:t>
                      </a:r>
                      <a:r>
                        <a:rPr lang="fr-FR" sz="3200" spc="-15" dirty="0" smtClean="0">
                          <a:effectLst/>
                        </a:rPr>
                        <a:t> </a:t>
                      </a:r>
                      <a:r>
                        <a:rPr lang="fr-FR" sz="3200" dirty="0" smtClean="0">
                          <a:effectLst/>
                        </a:rPr>
                        <a:t>systématiques;</a:t>
                      </a:r>
                    </a:p>
                    <a:p>
                      <a:pPr marL="0" lvl="0" indent="0" algn="just">
                        <a:lnSpc>
                          <a:spcPts val="134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296545" algn="l"/>
                        </a:tabLst>
                      </a:pPr>
                      <a:endParaRPr lang="fr-FR" sz="32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96545" algn="l"/>
                        </a:tabLst>
                      </a:pPr>
                      <a:r>
                        <a:rPr lang="fr-FR" sz="3200" dirty="0">
                          <a:effectLst/>
                        </a:rPr>
                        <a:t>Groupes cibles/audiences : décideurs, </a:t>
                      </a:r>
                      <a:r>
                        <a:rPr lang="fr-FR" sz="3200" dirty="0" smtClean="0">
                          <a:effectLst/>
                        </a:rPr>
                        <a:t>pouvoirs</a:t>
                      </a:r>
                      <a:r>
                        <a:rPr lang="fr-FR" sz="3200" baseline="0" dirty="0" smtClean="0">
                          <a:effectLst/>
                        </a:rPr>
                        <a:t> publics 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296545" algn="l"/>
                        </a:tabLst>
                      </a:pPr>
                      <a:endParaRPr lang="fr-FR" sz="1400" dirty="0" smtClean="0">
                        <a:effectLst/>
                      </a:endParaRPr>
                    </a:p>
                    <a:p>
                      <a:pPr marL="342900" marR="600075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96545" algn="l"/>
                        </a:tabLst>
                      </a:pPr>
                      <a:r>
                        <a:rPr lang="fr-FR" sz="3200" dirty="0" smtClean="0">
                          <a:effectLst/>
                        </a:rPr>
                        <a:t>Bénéficiaires </a:t>
                      </a:r>
                      <a:r>
                        <a:rPr lang="fr-FR" sz="3200" dirty="0">
                          <a:effectLst/>
                        </a:rPr>
                        <a:t>: couches marginalisées (pas fort, mais constituant un contrepoids socio- économique incontournable) </a:t>
                      </a:r>
                      <a:r>
                        <a:rPr lang="fr-FR" sz="3200" dirty="0" smtClean="0">
                          <a:effectLst/>
                        </a:rPr>
                        <a:t>;</a:t>
                      </a:r>
                    </a:p>
                    <a:p>
                      <a:pPr marL="0" marR="600075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296545" algn="l"/>
                        </a:tabLst>
                      </a:pPr>
                      <a:endParaRPr lang="fr-FR" sz="1200" dirty="0">
                        <a:effectLst/>
                      </a:endParaRPr>
                    </a:p>
                    <a:p>
                      <a:pPr marL="342900" marR="600075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96545" algn="l"/>
                        </a:tabLst>
                      </a:pPr>
                      <a:r>
                        <a:rPr lang="fr-FR" sz="3200" dirty="0">
                          <a:effectLst/>
                        </a:rPr>
                        <a:t>Positionnement, argumentation.</a:t>
                      </a:r>
                      <a:endParaRPr lang="fr-F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48861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580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51195" y="2060848"/>
            <a:ext cx="87129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8800" b="1" dirty="0" smtClean="0">
                <a:solidFill>
                  <a:schemeClr val="accent1"/>
                </a:solidFill>
                <a:latin typeface="Script MT Bold" panose="03040602040607080904" pitchFamily="66" charset="0"/>
              </a:rPr>
              <a:t>Merci et</a:t>
            </a:r>
            <a:r>
              <a:rPr lang="fr-FR" sz="8800" b="1" dirty="0" smtClean="0">
                <a:solidFill>
                  <a:srgbClr val="FF0000"/>
                </a:solidFill>
                <a:latin typeface="Script MT Bold" panose="03040602040607080904" pitchFamily="66" charset="0"/>
              </a:rPr>
              <a:t> </a:t>
            </a:r>
            <a:endParaRPr lang="fr-FR" sz="8800" b="1" dirty="0">
              <a:solidFill>
                <a:srgbClr val="FF0000"/>
              </a:solidFill>
              <a:latin typeface="Script MT Bold" panose="03040602040607080904" pitchFamily="66" charset="0"/>
            </a:endParaRPr>
          </a:p>
          <a:p>
            <a:pPr lvl="0" algn="ctr"/>
            <a:r>
              <a:rPr lang="fr-FR" sz="8800" b="1" dirty="0" smtClean="0">
                <a:solidFill>
                  <a:srgbClr val="FF0000"/>
                </a:solidFill>
                <a:latin typeface="Script MT Bold" panose="03040602040607080904" pitchFamily="66" charset="0"/>
              </a:rPr>
              <a:t>À Très bientôt…! </a:t>
            </a:r>
            <a:endParaRPr lang="fr-FR" sz="8800" b="1" dirty="0">
              <a:solidFill>
                <a:srgbClr val="FF0000"/>
              </a:solidFill>
              <a:latin typeface="Script MT Bold" panose="030406020406070809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052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graphicFrame>
        <p:nvGraphicFramePr>
          <p:cNvPr id="3" name="Tableau 6">
            <a:extLst>
              <a:ext uri="{FF2B5EF4-FFF2-40B4-BE49-F238E27FC236}">
                <a16:creationId xmlns:a16="http://schemas.microsoft.com/office/drawing/2014/main" xmlns="" id="{FBB13EE3-9455-45D5-9A49-C50398BFB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787138"/>
              </p:ext>
            </p:extLst>
          </p:nvPr>
        </p:nvGraphicFramePr>
        <p:xfrm>
          <a:off x="179512" y="1988840"/>
          <a:ext cx="4464496" cy="441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xmlns="" val="4128989436"/>
                    </a:ext>
                  </a:extLst>
                </a:gridCol>
              </a:tblGrid>
              <a:tr h="44119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8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6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fr-FR" sz="66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ème</a:t>
                      </a:r>
                      <a:r>
                        <a:rPr lang="fr-FR" sz="66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Partie: 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 Plaidoyer &amp; le Lobbying</a:t>
                      </a:r>
                      <a:endParaRPr lang="fr-FR" sz="5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73781745"/>
                  </a:ext>
                </a:extLst>
              </a:tr>
            </a:tbl>
          </a:graphicData>
        </a:graphic>
      </p:graphicFrame>
      <p:pic>
        <p:nvPicPr>
          <p:cNvPr id="9" name="Image 8" descr="Module 3 - Réseautage et partenariats pour un plaidoyer et un lobbying efficaces DSSR [Mode de compatibilité] - Microsoft Word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16" t="25786" r="22964" b="11047"/>
          <a:stretch/>
        </p:blipFill>
        <p:spPr>
          <a:xfrm>
            <a:off x="4754771" y="1628800"/>
            <a:ext cx="3744416" cy="48840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91899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39552" y="1628800"/>
            <a:ext cx="7848872" cy="4966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Contenu (Partie 2)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fr-FR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Définitions du plaidoyer</a:t>
            </a: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Idées maîtresses découlant du plaidoyer</a:t>
            </a: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Définitions du lobbying</a:t>
            </a: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Différences et points communs entre plaidoyer et lobbying</a:t>
            </a: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fr-FR" sz="3200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fr-FR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92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7504" y="1484784"/>
            <a:ext cx="8856984" cy="5265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Définition du P</a:t>
            </a:r>
            <a:r>
              <a:rPr lang="fr-F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laidoyer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fr-FR" sz="9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FR" sz="3200" b="1" dirty="0">
                <a:solidFill>
                  <a:srgbClr val="FF0000"/>
                </a:solidFill>
              </a:rPr>
              <a:t>Le plaidoyer</a:t>
            </a:r>
            <a:r>
              <a:rPr lang="fr-FR" sz="3200" b="1" dirty="0"/>
              <a:t>, une stratégie utilisée à travers le monde par les </a:t>
            </a:r>
            <a:r>
              <a:rPr lang="fr-FR" sz="3200" b="1" i="1" dirty="0">
                <a:solidFill>
                  <a:schemeClr val="tx2">
                    <a:lumMod val="75000"/>
                  </a:schemeClr>
                </a:solidFill>
              </a:rPr>
              <a:t>organisations non gouvernementales, les groupes d’intérêts, les médias, les militants d’une cause donnée et même les décideurs eux-mêmes</a:t>
            </a:r>
            <a:r>
              <a:rPr lang="fr-FR" sz="3200" b="1" dirty="0"/>
              <a:t>, </a:t>
            </a:r>
            <a:r>
              <a:rPr lang="fr-FR" sz="3200" b="1" dirty="0">
                <a:solidFill>
                  <a:srgbClr val="FF0000"/>
                </a:solidFill>
              </a:rPr>
              <a:t>pour influencer les politiques et les changements.</a:t>
            </a:r>
          </a:p>
          <a:p>
            <a:pPr algn="just"/>
            <a:endParaRPr lang="fr-FR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3200" b="1" dirty="0"/>
              <a:t>De nombreuses définitions du plaidoyer et autant de façons de faire du plaidoyer</a:t>
            </a:r>
            <a:r>
              <a:rPr lang="fr-FR" sz="3200" b="1" dirty="0" smtClean="0"/>
              <a:t>.</a:t>
            </a:r>
            <a:endParaRPr lang="fr-FR" sz="4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25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7504" y="1628800"/>
            <a:ext cx="88569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FR" sz="3000" b="1" dirty="0" smtClean="0"/>
              <a:t>Donc </a:t>
            </a:r>
            <a:r>
              <a:rPr lang="fr-FR" sz="3000" b="1" dirty="0"/>
              <a:t>le plaidoyer, </a:t>
            </a:r>
            <a:r>
              <a:rPr lang="fr-FR" sz="3000" b="1" dirty="0">
                <a:solidFill>
                  <a:srgbClr val="FF0000"/>
                </a:solidFill>
              </a:rPr>
              <a:t>un ensemble de techniques et de méthodes d’actions visant à aboutir à un changement positif et durable </a:t>
            </a:r>
            <a:r>
              <a:rPr lang="fr-FR" sz="3000" b="1" dirty="0"/>
              <a:t>aux plans :  économique, social, politique, culturel et  environnemental, </a:t>
            </a:r>
            <a:r>
              <a:rPr lang="fr-FR" sz="3000" b="1" dirty="0">
                <a:solidFill>
                  <a:schemeClr val="tx2">
                    <a:lumMod val="75000"/>
                  </a:schemeClr>
                </a:solidFill>
              </a:rPr>
              <a:t>sur la base d’un dialogue avec une gamme variée de décideurs.</a:t>
            </a:r>
            <a:r>
              <a:rPr lang="fr-FR" sz="3000" b="1" dirty="0"/>
              <a:t> ‘’ Passer d’une situation non désirable à une situation désirable’’.</a:t>
            </a:r>
          </a:p>
          <a:p>
            <a:pPr algn="just"/>
            <a:endParaRPr lang="fr-FR" sz="2400" b="1" dirty="0"/>
          </a:p>
          <a:p>
            <a:pPr algn="just"/>
            <a:r>
              <a:rPr lang="fr-FR" sz="3000" b="1" dirty="0"/>
              <a:t>Le plaidoyer, c'est prendre la parole, attirer l'attention d'une communauté sur une question importante et orienter les décideurs vers une solution</a:t>
            </a:r>
            <a:r>
              <a:rPr lang="fr-FR" sz="3000" b="1" dirty="0" smtClean="0"/>
              <a:t>.</a:t>
            </a:r>
            <a:endParaRPr lang="fr-FR" sz="3000" b="1" dirty="0"/>
          </a:p>
        </p:txBody>
      </p:sp>
    </p:spTree>
    <p:extLst>
      <p:ext uri="{BB962C8B-B14F-4D97-AF65-F5344CB8AC3E}">
        <p14:creationId xmlns:p14="http://schemas.microsoft.com/office/powerpoint/2010/main" val="1228535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7504" y="1628800"/>
            <a:ext cx="8856984" cy="4377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fr-FR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Définition du plaidoyer (suite et fin</a:t>
            </a:r>
            <a:r>
              <a:rPr lang="fr-FR" sz="4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fr-FR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3600" b="1" dirty="0">
                <a:solidFill>
                  <a:srgbClr val="FF0000"/>
                </a:solidFill>
              </a:rPr>
              <a:t>le plaidoyer</a:t>
            </a:r>
            <a:r>
              <a:rPr lang="fr-FR" sz="3600" b="1" dirty="0"/>
              <a:t>, une stratégie utilisée pour influencer les décideurs quand ils font des lois et des règlements, distribuent des ressources et prennent d’autres décisions qui affectent la vie des personnes</a:t>
            </a:r>
            <a:r>
              <a:rPr lang="fr-FR" sz="3600" b="1" dirty="0" smtClean="0"/>
              <a:t>.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3917367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44016" y="1268760"/>
            <a:ext cx="8748464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3200" b="1" dirty="0" smtClean="0">
                <a:solidFill>
                  <a:srgbClr val="FF0000"/>
                </a:solidFill>
              </a:rPr>
              <a:t>Nous </a:t>
            </a:r>
            <a:r>
              <a:rPr lang="fr-FR" sz="3200" b="1" dirty="0">
                <a:solidFill>
                  <a:srgbClr val="FF0000"/>
                </a:solidFill>
              </a:rPr>
              <a:t>retenons la définition donnée par le Forum sur l’efficacité du développement des OSC</a:t>
            </a:r>
            <a:r>
              <a:rPr lang="fr-FR" sz="3200" b="1" dirty="0"/>
              <a:t> qui définit </a:t>
            </a:r>
            <a:r>
              <a:rPr lang="fr-FR" sz="3200" b="1" dirty="0">
                <a:solidFill>
                  <a:schemeClr val="tx2">
                    <a:lumMod val="75000"/>
                  </a:schemeClr>
                </a:solidFill>
              </a:rPr>
              <a:t>le plaidoyer </a:t>
            </a:r>
            <a:r>
              <a:rPr lang="fr-FR" sz="3200" b="1" dirty="0"/>
              <a:t>comme </a:t>
            </a:r>
            <a:r>
              <a:rPr lang="fr-FR" sz="3200" b="1" i="1" dirty="0" smtClean="0">
                <a:solidFill>
                  <a:schemeClr val="tx2"/>
                </a:solidFill>
              </a:rPr>
              <a:t>« un </a:t>
            </a:r>
            <a:r>
              <a:rPr lang="fr-FR" sz="3200" b="1" i="1" dirty="0">
                <a:solidFill>
                  <a:schemeClr val="tx2"/>
                </a:solidFill>
              </a:rPr>
              <a:t>ensemble d’activités organisées, destinées à influencer les politiques et les actions des détenteurs de pouvoir afin d’obtenir des changements positifs et durables</a:t>
            </a:r>
            <a:r>
              <a:rPr lang="fr-FR" sz="3200" b="1" i="1" dirty="0" smtClean="0">
                <a:solidFill>
                  <a:schemeClr val="tx2"/>
                </a:solidFill>
              </a:rPr>
              <a:t>. »</a:t>
            </a:r>
            <a:endParaRPr lang="fr-FR" sz="3200" b="1" i="1" dirty="0">
              <a:solidFill>
                <a:schemeClr val="tx2"/>
              </a:solidFill>
            </a:endParaRPr>
          </a:p>
          <a:p>
            <a:pPr algn="just"/>
            <a:endParaRPr lang="fr-FR" sz="10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sz="3200" b="1" dirty="0"/>
              <a:t>Le plaidoyer, c'est aussi prendre la parole, attirer l'attention d'une communauté sur une question importante et orienter les décideurs vers une solution</a:t>
            </a:r>
            <a:r>
              <a:rPr lang="fr-FR" sz="3200" b="1" dirty="0" smtClean="0"/>
              <a:t>.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710400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7504" y="1488841"/>
            <a:ext cx="885698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idées maitresses se dégageant du plaidoyer sont </a:t>
            </a:r>
            <a:r>
              <a:rPr lang="fr-FR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just"/>
            <a:endParaRPr lang="fr-FR" sz="1600" b="1" dirty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fr-FR" sz="3200" b="1" dirty="0">
                <a:solidFill>
                  <a:schemeClr val="tx2">
                    <a:lumMod val="75000"/>
                  </a:schemeClr>
                </a:solidFill>
              </a:rPr>
              <a:t>changer les politiques, positions ou programmes d'une institution ;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fr-FR" sz="3200" b="1" dirty="0">
                <a:solidFill>
                  <a:schemeClr val="tx2">
                    <a:lumMod val="75000"/>
                  </a:schemeClr>
                </a:solidFill>
              </a:rPr>
              <a:t>argumenter pour défendre ou recommander une idée devant d'autres personnes ;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fr-FR" sz="3200" b="1" dirty="0">
                <a:solidFill>
                  <a:schemeClr val="tx2">
                    <a:lumMod val="75000"/>
                  </a:schemeClr>
                </a:solidFill>
              </a:rPr>
              <a:t>prendre la parole, attirer l'attention d'une communauté sur une question importante et orienter les décideurs vers une solution </a:t>
            </a: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fr-FR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64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79512" y="1700808"/>
            <a:ext cx="871296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</a:rPr>
              <a:t>travailler </a:t>
            </a:r>
            <a:r>
              <a:rPr lang="fr-FR" sz="3200" b="1" dirty="0">
                <a:solidFill>
                  <a:schemeClr val="tx2">
                    <a:lumMod val="75000"/>
                  </a:schemeClr>
                </a:solidFill>
              </a:rPr>
              <a:t>avec d'autres personnes et organisations pour faire une différence </a:t>
            </a: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lvl="0" algn="just"/>
            <a:endParaRPr lang="fr-FR" sz="16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fr-FR" sz="3200" b="1" dirty="0">
                <a:solidFill>
                  <a:schemeClr val="tx2">
                    <a:lumMod val="75000"/>
                  </a:schemeClr>
                </a:solidFill>
              </a:rPr>
              <a:t>influencer les opinions de ceux qui ont le pouvoir de décider </a:t>
            </a: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lvl="0" algn="just"/>
            <a:endParaRPr lang="fr-FR" sz="16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fr-FR" sz="3200" b="1" dirty="0">
                <a:solidFill>
                  <a:schemeClr val="tx2">
                    <a:lumMod val="75000"/>
                  </a:schemeClr>
                </a:solidFill>
              </a:rPr>
              <a:t>mettre un problème à l'ordre du jour, offrir un éventail de solutions possibles à ce problème et mettre en place un soutien pour agir, tant au niveau du problème que de des solutions</a:t>
            </a:r>
            <a:r>
              <a:rPr lang="fr-FR" sz="32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fr-FR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4795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1371</TotalTime>
  <Words>581</Words>
  <Application>Microsoft Office PowerPoint</Application>
  <PresentationFormat>Affichage à l'écran (4:3)</PresentationFormat>
  <Paragraphs>119</Paragraphs>
  <Slides>16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Arial</vt:lpstr>
      <vt:lpstr>Arial Black</vt:lpstr>
      <vt:lpstr>Calibri</vt:lpstr>
      <vt:lpstr>Script MT Bold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Sory Ibrahima MONEKATA</dc:creator>
  <cp:lastModifiedBy>HP</cp:lastModifiedBy>
  <cp:revision>96</cp:revision>
  <dcterms:created xsi:type="dcterms:W3CDTF">2019-09-21T10:35:26Z</dcterms:created>
  <dcterms:modified xsi:type="dcterms:W3CDTF">2019-10-05T03:45:18Z</dcterms:modified>
</cp:coreProperties>
</file>