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1"/>
  </p:notesMasterIdLst>
  <p:sldIdLst>
    <p:sldId id="256" r:id="rId2"/>
    <p:sldId id="322" r:id="rId3"/>
    <p:sldId id="331" r:id="rId4"/>
    <p:sldId id="305" r:id="rId5"/>
    <p:sldId id="295" r:id="rId6"/>
    <p:sldId id="296" r:id="rId7"/>
    <p:sldId id="323" r:id="rId8"/>
    <p:sldId id="299" r:id="rId9"/>
    <p:sldId id="324" r:id="rId10"/>
    <p:sldId id="300" r:id="rId11"/>
    <p:sldId id="301" r:id="rId12"/>
    <p:sldId id="325" r:id="rId13"/>
    <p:sldId id="302" r:id="rId14"/>
    <p:sldId id="326" r:id="rId15"/>
    <p:sldId id="303" r:id="rId16"/>
    <p:sldId id="329" r:id="rId17"/>
    <p:sldId id="327" r:id="rId18"/>
    <p:sldId id="307" r:id="rId19"/>
    <p:sldId id="32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4" autoAdjust="0"/>
    <p:restoredTop sz="94103" autoAdjust="0"/>
  </p:normalViewPr>
  <p:slideViewPr>
    <p:cSldViewPr>
      <p:cViewPr varScale="1">
        <p:scale>
          <a:sx n="70" d="100"/>
          <a:sy n="70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4305-2DAC-4278-BD45-DA5CBF79BD59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CCD1-AD8A-45AB-A58C-44A0DA7AC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3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72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996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957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788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97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542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8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hyperlink" Target="http://www.familyplanning2020.org/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520" y="1484784"/>
            <a:ext cx="8568952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3200" b="1" dirty="0" smtClean="0"/>
              <a:t>Barrière </a:t>
            </a:r>
            <a:r>
              <a:rPr lang="fr-ML" sz="3200" b="1" dirty="0"/>
              <a:t>physique (longues distances entre partenaires de réseautage</a:t>
            </a:r>
            <a:r>
              <a:rPr lang="fr-ML" sz="3200" b="1" dirty="0" smtClean="0"/>
              <a:t>)</a:t>
            </a:r>
          </a:p>
          <a:p>
            <a:pPr lvl="0" algn="just"/>
            <a:endParaRPr lang="fr-FR" sz="11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n-GB" sz="3200" b="1" dirty="0"/>
              <a:t>Des politiques </a:t>
            </a:r>
            <a:r>
              <a:rPr lang="en-GB" sz="3200" b="1" dirty="0" err="1"/>
              <a:t>gouvernmentales</a:t>
            </a:r>
            <a:r>
              <a:rPr lang="en-GB" sz="3200" b="1" dirty="0"/>
              <a:t> </a:t>
            </a:r>
            <a:r>
              <a:rPr lang="en-GB" sz="3200" b="1" dirty="0" err="1"/>
              <a:t>parfois</a:t>
            </a:r>
            <a:r>
              <a:rPr lang="en-GB" sz="3200" b="1" dirty="0"/>
              <a:t> </a:t>
            </a:r>
            <a:r>
              <a:rPr lang="en-GB" sz="3200" b="1" dirty="0" err="1"/>
              <a:t>défavorables</a:t>
            </a:r>
            <a:r>
              <a:rPr lang="en-GB" sz="3200" b="1" dirty="0" smtClean="0"/>
              <a:t>;</a:t>
            </a:r>
          </a:p>
          <a:p>
            <a:pPr lvl="0" algn="just"/>
            <a:endParaRPr lang="fr-FR" sz="11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3200" b="1" dirty="0"/>
              <a:t>Faiblesse de communication (téléphone, fax, système postal, internet inaccessibles et/ou inefficaces) </a:t>
            </a:r>
            <a:r>
              <a:rPr lang="fr-ML" sz="3200" b="1" dirty="0" smtClean="0"/>
              <a:t>;</a:t>
            </a:r>
          </a:p>
          <a:p>
            <a:pPr lvl="0" algn="just"/>
            <a:endParaRPr lang="fr-FR" sz="11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n-GB" sz="3200" b="1" dirty="0"/>
              <a:t>Existences de fortes </a:t>
            </a:r>
            <a:r>
              <a:rPr lang="en-GB" sz="3200" b="1" dirty="0" err="1"/>
              <a:t>barrières</a:t>
            </a:r>
            <a:r>
              <a:rPr lang="en-GB" sz="3200" b="1" dirty="0"/>
              <a:t> </a:t>
            </a:r>
            <a:r>
              <a:rPr lang="en-GB" sz="3200" b="1" dirty="0" err="1"/>
              <a:t>culturelles</a:t>
            </a:r>
            <a:r>
              <a:rPr lang="en-GB" sz="3200" b="1" dirty="0" smtClean="0"/>
              <a:t>;</a:t>
            </a:r>
          </a:p>
          <a:p>
            <a:pPr lvl="0" algn="just"/>
            <a:endParaRPr lang="fr-FR" sz="11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3200" b="1" dirty="0"/>
              <a:t>problèmes de gestion et de leadership</a:t>
            </a:r>
            <a:r>
              <a:rPr lang="fr-ML" sz="3200" b="1" dirty="0" smtClean="0"/>
              <a:t>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155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520" y="1559689"/>
            <a:ext cx="86052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Caractéristique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membres du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réseau</a:t>
            </a:r>
          </a:p>
          <a:p>
            <a:pPr lvl="2"/>
            <a:endParaRPr lang="fr-FR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/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catalyseur</a:t>
            </a:r>
          </a:p>
          <a:p>
            <a:pPr algn="just"/>
            <a:r>
              <a:rPr lang="fr-FR" sz="3200" b="1" dirty="0" smtClean="0"/>
              <a:t>Un </a:t>
            </a:r>
            <a:r>
              <a:rPr lang="fr-FR" sz="3200" b="1" dirty="0"/>
              <a:t>catalyseur est une source d'inspiration qui incite les autres à agir. </a:t>
            </a:r>
            <a:endParaRPr lang="fr-FR" sz="3200" b="1" dirty="0" smtClean="0"/>
          </a:p>
          <a:p>
            <a:pPr algn="just"/>
            <a:endParaRPr lang="fr-FR" sz="3200" b="1" dirty="0"/>
          </a:p>
          <a:p>
            <a:pPr lvl="2" algn="just"/>
            <a:r>
              <a:rPr lang="fr-FR" sz="3200" b="1" dirty="0">
                <a:solidFill>
                  <a:srgbClr val="FF0000"/>
                </a:solidFill>
              </a:rPr>
              <a:t>Le facilitateur</a:t>
            </a:r>
          </a:p>
          <a:p>
            <a:pPr algn="just"/>
            <a:r>
              <a:rPr lang="fr-FR" sz="3200" b="1" dirty="0" smtClean="0"/>
              <a:t>Tout </a:t>
            </a:r>
            <a:r>
              <a:rPr lang="fr-FR" sz="3200" b="1" dirty="0"/>
              <a:t>partenariat a besoin d'un facilitateur neutre pour amener les partenaires potentiels ensemble et maintenir leur collaboration</a:t>
            </a:r>
            <a:r>
              <a:rPr lang="fr-FR" sz="3200" b="1" dirty="0" smtClean="0"/>
              <a:t>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8878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196752"/>
            <a:ext cx="892899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fr-FR" sz="2800" b="1" dirty="0" smtClean="0">
                <a:solidFill>
                  <a:srgbClr val="FF0000"/>
                </a:solidFill>
              </a:rPr>
              <a:t>Les </a:t>
            </a:r>
            <a:r>
              <a:rPr lang="fr-FR" sz="2800" b="1" dirty="0">
                <a:solidFill>
                  <a:srgbClr val="FF0000"/>
                </a:solidFill>
              </a:rPr>
              <a:t>champions</a:t>
            </a:r>
          </a:p>
          <a:p>
            <a:pPr algn="just"/>
            <a:r>
              <a:rPr lang="fr-FR" sz="2800" b="1" dirty="0" smtClean="0"/>
              <a:t>Les </a:t>
            </a:r>
            <a:r>
              <a:rPr lang="fr-FR" sz="2800" b="1" dirty="0"/>
              <a:t>champions sont des responsables d’associations, d’organisations des jeunes, femmes, etc. Quelqu’un de passionné</a:t>
            </a:r>
            <a:r>
              <a:rPr lang="fr-FR" sz="2800" b="1" dirty="0" smtClean="0"/>
              <a:t>.</a:t>
            </a:r>
          </a:p>
          <a:p>
            <a:pPr algn="just"/>
            <a:endParaRPr lang="fr-FR" sz="900" b="1" dirty="0"/>
          </a:p>
          <a:p>
            <a:pPr lvl="2" algn="just"/>
            <a:r>
              <a:rPr lang="fr-FR" sz="2800" b="1" dirty="0">
                <a:solidFill>
                  <a:srgbClr val="FF0000"/>
                </a:solidFill>
              </a:rPr>
              <a:t>Les décideurs</a:t>
            </a:r>
          </a:p>
          <a:p>
            <a:pPr algn="just"/>
            <a:r>
              <a:rPr lang="fr-FR" sz="2800" b="1" dirty="0"/>
              <a:t>P</a:t>
            </a:r>
            <a:r>
              <a:rPr lang="fr-FR" sz="2800" b="1" dirty="0" smtClean="0"/>
              <a:t>ersonnes </a:t>
            </a:r>
            <a:r>
              <a:rPr lang="fr-FR" sz="2800" b="1" dirty="0"/>
              <a:t>en position d'autorité dans une communauté, un secteur ou dans un pays qui donnent le «feu vert» ou leur «bénédiction» sans laquelle un projet ou une action envisagée ne peuvent continuer</a:t>
            </a:r>
            <a:r>
              <a:rPr lang="fr-FR" sz="2800" b="1" dirty="0" smtClean="0"/>
              <a:t>.</a:t>
            </a:r>
          </a:p>
          <a:p>
            <a:pPr algn="just"/>
            <a:endParaRPr lang="fr-FR" sz="900" b="1" dirty="0"/>
          </a:p>
          <a:p>
            <a:pPr lvl="2" algn="just"/>
            <a:r>
              <a:rPr lang="fr-FR" sz="2800" b="1" dirty="0">
                <a:solidFill>
                  <a:srgbClr val="FF0000"/>
                </a:solidFill>
              </a:rPr>
              <a:t>Les réalisateurs</a:t>
            </a:r>
          </a:p>
          <a:p>
            <a:pPr algn="just"/>
            <a:r>
              <a:rPr lang="fr-FR" sz="2800" b="1" dirty="0" smtClean="0"/>
              <a:t>Ce </a:t>
            </a:r>
            <a:r>
              <a:rPr lang="fr-FR" sz="2800" b="1" dirty="0"/>
              <a:t>sont des gens qui travaillent ensemble avec le champion pour traduire le rêve en une réalité</a:t>
            </a:r>
            <a:r>
              <a:rPr lang="fr-FR" sz="2800" b="1" dirty="0" smtClean="0"/>
              <a:t>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18458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640989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 phases d’actions du réseautage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2" algn="just"/>
            <a:endParaRPr lang="fr-F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800" b="1" dirty="0">
                <a:solidFill>
                  <a:srgbClr val="FF0000"/>
                </a:solidFill>
              </a:rPr>
              <a:t>Phase 1 : Exploration ou gestation</a:t>
            </a:r>
          </a:p>
          <a:p>
            <a:pPr algn="just"/>
            <a:r>
              <a:rPr lang="fr-FR" sz="2800" b="1" dirty="0"/>
              <a:t>Les partenaires potentiels sont identifiés et leurs intérêts, vision et leur volonté à collaborer sont explorés</a:t>
            </a:r>
            <a:r>
              <a:rPr lang="fr-FR" sz="2800" b="1" dirty="0" smtClean="0"/>
              <a:t>.</a:t>
            </a:r>
          </a:p>
          <a:p>
            <a:pPr algn="just"/>
            <a:endParaRPr lang="fr-FR" sz="2800" b="1" dirty="0"/>
          </a:p>
          <a:p>
            <a:pPr algn="just"/>
            <a:r>
              <a:rPr lang="fr-FR" sz="2800" b="1" dirty="0">
                <a:solidFill>
                  <a:srgbClr val="FF0000"/>
                </a:solidFill>
              </a:rPr>
              <a:t>Phase 2 : Formation ou naissance</a:t>
            </a:r>
          </a:p>
          <a:p>
            <a:pPr algn="just"/>
            <a:r>
              <a:rPr lang="fr-FR" sz="2800" b="1" dirty="0"/>
              <a:t> cette est atteinte lorsque les partenaires potentiels expriment leur accord pour la collaboration.  </a:t>
            </a:r>
          </a:p>
        </p:txBody>
      </p:sp>
    </p:spTree>
    <p:extLst>
      <p:ext uri="{BB962C8B-B14F-4D97-AF65-F5344CB8AC3E}">
        <p14:creationId xmlns:p14="http://schemas.microsoft.com/office/powerpoint/2010/main" val="11634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187" y="1340768"/>
            <a:ext cx="871329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000" b="1" dirty="0" smtClean="0">
                <a:solidFill>
                  <a:srgbClr val="FF0000"/>
                </a:solidFill>
              </a:rPr>
              <a:t>Phase </a:t>
            </a:r>
            <a:r>
              <a:rPr lang="fr-FR" sz="3000" b="1" dirty="0">
                <a:solidFill>
                  <a:srgbClr val="FF0000"/>
                </a:solidFill>
              </a:rPr>
              <a:t>3 : Exécution </a:t>
            </a:r>
          </a:p>
          <a:p>
            <a:pPr algn="just"/>
            <a:r>
              <a:rPr lang="fr-FR" sz="3000" b="1" dirty="0"/>
              <a:t>La phase exécution se caractérise par la traduction en actions concrètes sur le terrain du plan convenu. </a:t>
            </a:r>
            <a:endParaRPr lang="fr-FR" sz="3000" b="1" dirty="0" smtClean="0"/>
          </a:p>
          <a:p>
            <a:pPr algn="just"/>
            <a:endParaRPr lang="fr-FR" sz="2400" b="1" dirty="0"/>
          </a:p>
          <a:p>
            <a:pPr algn="just"/>
            <a:r>
              <a:rPr lang="fr-FR" sz="3000" b="1" dirty="0">
                <a:solidFill>
                  <a:srgbClr val="FF0000"/>
                </a:solidFill>
              </a:rPr>
              <a:t>Phase 4 : Maturation </a:t>
            </a:r>
          </a:p>
          <a:p>
            <a:pPr algn="just"/>
            <a:r>
              <a:rPr lang="fr-FR" sz="3000" b="1" dirty="0"/>
              <a:t>A cette phase, le partenariat commence à voir des résultats tangibles et les relations deviennent matures</a:t>
            </a:r>
            <a:r>
              <a:rPr lang="fr-FR" sz="3000" b="1" dirty="0" smtClean="0"/>
              <a:t>.</a:t>
            </a:r>
          </a:p>
          <a:p>
            <a:pPr algn="just"/>
            <a:endParaRPr lang="fr-FR" b="1" dirty="0"/>
          </a:p>
          <a:p>
            <a:pPr algn="just"/>
            <a:r>
              <a:rPr lang="fr-FR" sz="3000" b="1" dirty="0">
                <a:solidFill>
                  <a:srgbClr val="FF0000"/>
                </a:solidFill>
              </a:rPr>
              <a:t>Phase 5 : Multiplication </a:t>
            </a:r>
          </a:p>
          <a:p>
            <a:pPr algn="just"/>
            <a:r>
              <a:rPr lang="fr-FR" sz="3000" b="1" dirty="0"/>
              <a:t>La phase multiplication est atteinte lorsque le réseau se reproduit lui–même en d’autres endroits.  </a:t>
            </a:r>
          </a:p>
        </p:txBody>
      </p:sp>
    </p:spTree>
    <p:extLst>
      <p:ext uri="{BB962C8B-B14F-4D97-AF65-F5344CB8AC3E}">
        <p14:creationId xmlns:p14="http://schemas.microsoft.com/office/powerpoint/2010/main" val="20514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9035" y="1340768"/>
            <a:ext cx="855143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Qu’est que c’est que le modèle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PINCER?</a:t>
            </a:r>
          </a:p>
          <a:p>
            <a:pPr algn="just"/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modèle Pincer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est un modèle de chaîne d’influence pour une influence politique </a:t>
            </a:r>
            <a:r>
              <a:rPr lang="fr-M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légitime efficace au niveau international</a:t>
            </a:r>
            <a:r>
              <a:rPr lang="fr-M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Il vise à nouer des alliances et créer des réseaux pour augmentent l’efficacité des efforts de plaidoyer dans plusieurs domaines </a:t>
            </a:r>
            <a:r>
              <a:rPr lang="fr-M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dont la santé de la reproduction.</a:t>
            </a:r>
            <a:endParaRPr lang="fr-F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6351" y="1496180"/>
            <a:ext cx="8551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modèle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PINCER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412776" y="2564904"/>
            <a:ext cx="6193789" cy="3324226"/>
            <a:chOff x="1412776" y="2564904"/>
            <a:chExt cx="6193789" cy="3324226"/>
          </a:xfrm>
        </p:grpSpPr>
        <p:grpSp>
          <p:nvGrpSpPr>
            <p:cNvPr id="9" name="Groupe 8"/>
            <p:cNvGrpSpPr/>
            <p:nvPr/>
          </p:nvGrpSpPr>
          <p:grpSpPr>
            <a:xfrm>
              <a:off x="1412776" y="2564904"/>
              <a:ext cx="6193789" cy="3324226"/>
              <a:chOff x="1" y="0"/>
              <a:chExt cx="6193981" cy="3324591"/>
            </a:xfrm>
          </p:grpSpPr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1403002" y="0"/>
                <a:ext cx="3079750" cy="4572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INSTITUTIONS INTERNATIONALES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54763" y="1528450"/>
                <a:ext cx="2051050" cy="53467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fr-ML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Gouvernement National Pays du Sud/Est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2344100" y="1194727"/>
                <a:ext cx="1397000" cy="3175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ONG Mondiales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4166226" y="1448356"/>
                <a:ext cx="1892300" cy="5969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Gouvernement National Pays du Nord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2457566" y="2089104"/>
                <a:ext cx="1263650" cy="3175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ONGs Afrique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3658967" y="2789921"/>
                <a:ext cx="2139950" cy="53467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ONGs Internationales 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du Nord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275020" y="2789921"/>
                <a:ext cx="2336800" cy="53467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ONGs Internationales 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du Nord/Est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615417" y="720841"/>
                <a:ext cx="2006600" cy="3175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UNIONS REGIONALES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9" name="Zone de texte 2"/>
              <p:cNvSpPr txBox="1">
                <a:spLocks noChangeArrowheads="1"/>
              </p:cNvSpPr>
              <p:nvPr/>
            </p:nvSpPr>
            <p:spPr bwMode="auto">
              <a:xfrm>
                <a:off x="3765758" y="720841"/>
                <a:ext cx="1809750" cy="3175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UNION AFRICAINE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grpSp>
            <p:nvGrpSpPr>
              <p:cNvPr id="20" name="Groupe 19"/>
              <p:cNvGrpSpPr/>
              <p:nvPr/>
            </p:nvGrpSpPr>
            <p:grpSpPr>
              <a:xfrm>
                <a:off x="4552647" y="140306"/>
                <a:ext cx="725544" cy="496061"/>
                <a:chOff x="-71334" y="-13440"/>
                <a:chExt cx="335623" cy="335338"/>
              </a:xfrm>
            </p:grpSpPr>
            <p:sp>
              <p:nvSpPr>
                <p:cNvPr id="59" name="Freeform 792"/>
                <p:cNvSpPr>
                  <a:spLocks/>
                </p:cNvSpPr>
                <p:nvPr/>
              </p:nvSpPr>
              <p:spPr bwMode="auto">
                <a:xfrm>
                  <a:off x="58471" y="45429"/>
                  <a:ext cx="205818" cy="276469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791"/>
                <p:cNvSpPr>
                  <a:spLocks/>
                </p:cNvSpPr>
                <p:nvPr/>
              </p:nvSpPr>
              <p:spPr bwMode="auto">
                <a:xfrm>
                  <a:off x="-71334" y="-13440"/>
                  <a:ext cx="175120" cy="117268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e 20"/>
              <p:cNvGrpSpPr/>
              <p:nvPr/>
            </p:nvGrpSpPr>
            <p:grpSpPr>
              <a:xfrm>
                <a:off x="5647954" y="994494"/>
                <a:ext cx="302895" cy="425450"/>
                <a:chOff x="0" y="0"/>
                <a:chExt cx="264365" cy="321945"/>
              </a:xfrm>
            </p:grpSpPr>
            <p:sp>
              <p:nvSpPr>
                <p:cNvPr id="57" name="Freeform 792"/>
                <p:cNvSpPr>
                  <a:spLocks/>
                </p:cNvSpPr>
                <p:nvPr/>
              </p:nvSpPr>
              <p:spPr bwMode="auto">
                <a:xfrm>
                  <a:off x="101600" y="50800"/>
                  <a:ext cx="162765" cy="271145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791"/>
                <p:cNvSpPr>
                  <a:spLocks/>
                </p:cNvSpPr>
                <p:nvPr/>
              </p:nvSpPr>
              <p:spPr bwMode="auto">
                <a:xfrm>
                  <a:off x="0" y="0"/>
                  <a:ext cx="132952" cy="113665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" name="Groupe 21"/>
              <p:cNvGrpSpPr/>
              <p:nvPr/>
            </p:nvGrpSpPr>
            <p:grpSpPr>
              <a:xfrm rot="4445188">
                <a:off x="5594558" y="2262640"/>
                <a:ext cx="732289" cy="466559"/>
                <a:chOff x="0" y="0"/>
                <a:chExt cx="264365" cy="321945"/>
              </a:xfrm>
            </p:grpSpPr>
            <p:sp>
              <p:nvSpPr>
                <p:cNvPr id="55" name="Freeform 792"/>
                <p:cNvSpPr>
                  <a:spLocks/>
                </p:cNvSpPr>
                <p:nvPr/>
              </p:nvSpPr>
              <p:spPr bwMode="auto">
                <a:xfrm>
                  <a:off x="101600" y="50800"/>
                  <a:ext cx="162765" cy="271145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791"/>
                <p:cNvSpPr>
                  <a:spLocks/>
                </p:cNvSpPr>
                <p:nvPr/>
              </p:nvSpPr>
              <p:spPr bwMode="auto">
                <a:xfrm>
                  <a:off x="0" y="0"/>
                  <a:ext cx="132952" cy="113665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" name="Groupe 22"/>
              <p:cNvGrpSpPr/>
              <p:nvPr/>
            </p:nvGrpSpPr>
            <p:grpSpPr>
              <a:xfrm flipH="1">
                <a:off x="828999" y="160187"/>
                <a:ext cx="463550" cy="463550"/>
                <a:chOff x="0" y="0"/>
                <a:chExt cx="264365" cy="321945"/>
              </a:xfrm>
            </p:grpSpPr>
            <p:sp>
              <p:nvSpPr>
                <p:cNvPr id="53" name="Freeform 792"/>
                <p:cNvSpPr>
                  <a:spLocks/>
                </p:cNvSpPr>
                <p:nvPr/>
              </p:nvSpPr>
              <p:spPr bwMode="auto">
                <a:xfrm>
                  <a:off x="101600" y="50800"/>
                  <a:ext cx="162765" cy="271145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791"/>
                <p:cNvSpPr>
                  <a:spLocks/>
                </p:cNvSpPr>
                <p:nvPr/>
              </p:nvSpPr>
              <p:spPr bwMode="auto">
                <a:xfrm>
                  <a:off x="0" y="0"/>
                  <a:ext cx="132952" cy="113665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" name="Groupe 23"/>
              <p:cNvGrpSpPr/>
              <p:nvPr/>
            </p:nvGrpSpPr>
            <p:grpSpPr>
              <a:xfrm flipH="1">
                <a:off x="268345" y="1034540"/>
                <a:ext cx="273050" cy="412750"/>
                <a:chOff x="0" y="0"/>
                <a:chExt cx="264365" cy="321945"/>
              </a:xfrm>
            </p:grpSpPr>
            <p:sp>
              <p:nvSpPr>
                <p:cNvPr id="51" name="Freeform 792"/>
                <p:cNvSpPr>
                  <a:spLocks/>
                </p:cNvSpPr>
                <p:nvPr/>
              </p:nvSpPr>
              <p:spPr bwMode="auto">
                <a:xfrm>
                  <a:off x="101600" y="50800"/>
                  <a:ext cx="162765" cy="271145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791"/>
                <p:cNvSpPr>
                  <a:spLocks/>
                </p:cNvSpPr>
                <p:nvPr/>
              </p:nvSpPr>
              <p:spPr bwMode="auto">
                <a:xfrm>
                  <a:off x="0" y="0"/>
                  <a:ext cx="132952" cy="113665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" name="Groupe 24"/>
              <p:cNvGrpSpPr/>
              <p:nvPr/>
            </p:nvGrpSpPr>
            <p:grpSpPr>
              <a:xfrm rot="18550737" flipH="1">
                <a:off x="-92074" y="2222593"/>
                <a:ext cx="622299" cy="438150"/>
                <a:chOff x="0" y="0"/>
                <a:chExt cx="264365" cy="321945"/>
              </a:xfrm>
            </p:grpSpPr>
            <p:sp>
              <p:nvSpPr>
                <p:cNvPr id="49" name="Freeform 792"/>
                <p:cNvSpPr>
                  <a:spLocks/>
                </p:cNvSpPr>
                <p:nvPr/>
              </p:nvSpPr>
              <p:spPr bwMode="auto">
                <a:xfrm>
                  <a:off x="101600" y="50800"/>
                  <a:ext cx="162765" cy="271145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791"/>
                <p:cNvSpPr>
                  <a:spLocks/>
                </p:cNvSpPr>
                <p:nvPr/>
              </p:nvSpPr>
              <p:spPr bwMode="auto">
                <a:xfrm>
                  <a:off x="0" y="0"/>
                  <a:ext cx="132952" cy="113665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6" name="Groupe 25"/>
              <p:cNvGrpSpPr/>
              <p:nvPr/>
            </p:nvGrpSpPr>
            <p:grpSpPr>
              <a:xfrm rot="18176680" flipH="1">
                <a:off x="2831334" y="654097"/>
                <a:ext cx="614030" cy="334242"/>
                <a:chOff x="0" y="0"/>
                <a:chExt cx="264365" cy="321945"/>
              </a:xfrm>
            </p:grpSpPr>
            <p:sp>
              <p:nvSpPr>
                <p:cNvPr id="47" name="Freeform 792"/>
                <p:cNvSpPr>
                  <a:spLocks/>
                </p:cNvSpPr>
                <p:nvPr/>
              </p:nvSpPr>
              <p:spPr bwMode="auto">
                <a:xfrm>
                  <a:off x="101600" y="50800"/>
                  <a:ext cx="162765" cy="271145"/>
                </a:xfrm>
                <a:custGeom>
                  <a:avLst/>
                  <a:gdLst>
                    <a:gd name="T0" fmla="+- 0 7774 7605"/>
                    <a:gd name="T1" fmla="*/ T0 w 202"/>
                    <a:gd name="T2" fmla="+- 0 786 360"/>
                    <a:gd name="T3" fmla="*/ 786 h 427"/>
                    <a:gd name="T4" fmla="+- 0 7800 7605"/>
                    <a:gd name="T5" fmla="*/ T4 w 202"/>
                    <a:gd name="T6" fmla="+- 0 699 360"/>
                    <a:gd name="T7" fmla="*/ 699 h 427"/>
                    <a:gd name="T8" fmla="+- 0 7807 7605"/>
                    <a:gd name="T9" fmla="*/ T8 w 202"/>
                    <a:gd name="T10" fmla="+- 0 618 360"/>
                    <a:gd name="T11" fmla="*/ 618 h 427"/>
                    <a:gd name="T12" fmla="+- 0 7796 7605"/>
                    <a:gd name="T13" fmla="*/ T12 w 202"/>
                    <a:gd name="T14" fmla="+- 0 545 360"/>
                    <a:gd name="T15" fmla="*/ 545 h 427"/>
                    <a:gd name="T16" fmla="+- 0 7769 7605"/>
                    <a:gd name="T17" fmla="*/ T16 w 202"/>
                    <a:gd name="T18" fmla="+- 0 481 360"/>
                    <a:gd name="T19" fmla="*/ 481 h 427"/>
                    <a:gd name="T20" fmla="+- 0 7727 7605"/>
                    <a:gd name="T21" fmla="*/ T20 w 202"/>
                    <a:gd name="T22" fmla="+- 0 428 360"/>
                    <a:gd name="T23" fmla="*/ 428 h 427"/>
                    <a:gd name="T24" fmla="+- 0 7672 7605"/>
                    <a:gd name="T25" fmla="*/ T24 w 202"/>
                    <a:gd name="T26" fmla="+- 0 387 360"/>
                    <a:gd name="T27" fmla="*/ 387 h 427"/>
                    <a:gd name="T28" fmla="+- 0 7605 7605"/>
                    <a:gd name="T29" fmla="*/ T28 w 202"/>
                    <a:gd name="T30" fmla="+- 0 360 360"/>
                    <a:gd name="T31" fmla="*/ 360 h 4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202" h="427">
                      <a:moveTo>
                        <a:pt x="169" y="426"/>
                      </a:moveTo>
                      <a:lnTo>
                        <a:pt x="195" y="339"/>
                      </a:lnTo>
                      <a:lnTo>
                        <a:pt x="202" y="258"/>
                      </a:lnTo>
                      <a:lnTo>
                        <a:pt x="191" y="185"/>
                      </a:lnTo>
                      <a:lnTo>
                        <a:pt x="164" y="121"/>
                      </a:lnTo>
                      <a:lnTo>
                        <a:pt x="122" y="68"/>
                      </a:lnTo>
                      <a:lnTo>
                        <a:pt x="67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F7914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791"/>
                <p:cNvSpPr>
                  <a:spLocks/>
                </p:cNvSpPr>
                <p:nvPr/>
              </p:nvSpPr>
              <p:spPr bwMode="auto">
                <a:xfrm>
                  <a:off x="0" y="0"/>
                  <a:ext cx="132952" cy="113665"/>
                </a:xfrm>
                <a:custGeom>
                  <a:avLst/>
                  <a:gdLst>
                    <a:gd name="T0" fmla="+- 0 7641 7477"/>
                    <a:gd name="T1" fmla="*/ T0 w 165"/>
                    <a:gd name="T2" fmla="+- 0 278 278"/>
                    <a:gd name="T3" fmla="*/ 278 h 179"/>
                    <a:gd name="T4" fmla="+- 0 7477 7477"/>
                    <a:gd name="T5" fmla="*/ T4 w 165"/>
                    <a:gd name="T6" fmla="+- 0 349 278"/>
                    <a:gd name="T7" fmla="*/ 349 h 179"/>
                    <a:gd name="T8" fmla="+- 0 7620 7477"/>
                    <a:gd name="T9" fmla="*/ T8 w 165"/>
                    <a:gd name="T10" fmla="+- 0 457 278"/>
                    <a:gd name="T11" fmla="*/ 457 h 179"/>
                    <a:gd name="T12" fmla="+- 0 7641 7477"/>
                    <a:gd name="T13" fmla="*/ T12 w 165"/>
                    <a:gd name="T14" fmla="+- 0 278 278"/>
                    <a:gd name="T15" fmla="*/ 278 h 1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5" h="179">
                      <a:moveTo>
                        <a:pt x="164" y="0"/>
                      </a:moveTo>
                      <a:lnTo>
                        <a:pt x="0" y="71"/>
                      </a:lnTo>
                      <a:lnTo>
                        <a:pt x="143" y="179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F791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769"/>
              <p:cNvGrpSpPr>
                <a:grpSpLocks/>
              </p:cNvGrpSpPr>
              <p:nvPr/>
            </p:nvGrpSpPr>
            <p:grpSpPr bwMode="auto">
              <a:xfrm>
                <a:off x="2716335" y="2871328"/>
                <a:ext cx="806451" cy="225355"/>
                <a:chOff x="2568" y="88"/>
                <a:chExt cx="524" cy="225355"/>
              </a:xfrm>
            </p:grpSpPr>
            <p:cxnSp>
              <p:nvCxnSpPr>
                <p:cNvPr id="45" name="Line 771"/>
                <p:cNvCxnSpPr>
                  <a:cxnSpLocks noChangeShapeType="1"/>
                </p:cNvCxnSpPr>
                <p:nvPr/>
              </p:nvCxnSpPr>
              <p:spPr bwMode="auto">
                <a:xfrm>
                  <a:off x="2632" y="225443"/>
                  <a:ext cx="395" cy="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6" name="AutoShape 770"/>
                <p:cNvSpPr>
                  <a:spLocks/>
                </p:cNvSpPr>
                <p:nvPr/>
              </p:nvSpPr>
              <p:spPr bwMode="auto">
                <a:xfrm>
                  <a:off x="2568" y="88"/>
                  <a:ext cx="524" cy="90"/>
                </a:xfrm>
                <a:custGeom>
                  <a:avLst/>
                  <a:gdLst>
                    <a:gd name="T0" fmla="+- 0 2647 2569"/>
                    <a:gd name="T1" fmla="*/ T0 w 524"/>
                    <a:gd name="T2" fmla="+- 0 89 89"/>
                    <a:gd name="T3" fmla="*/ 89 h 90"/>
                    <a:gd name="T4" fmla="+- 0 2569 2569"/>
                    <a:gd name="T5" fmla="*/ T4 w 524"/>
                    <a:gd name="T6" fmla="+- 0 134 89"/>
                    <a:gd name="T7" fmla="*/ 134 h 90"/>
                    <a:gd name="T8" fmla="+- 0 2647 2569"/>
                    <a:gd name="T9" fmla="*/ T8 w 524"/>
                    <a:gd name="T10" fmla="+- 0 179 89"/>
                    <a:gd name="T11" fmla="*/ 179 h 90"/>
                    <a:gd name="T12" fmla="+- 0 2647 2569"/>
                    <a:gd name="T13" fmla="*/ T12 w 524"/>
                    <a:gd name="T14" fmla="+- 0 89 89"/>
                    <a:gd name="T15" fmla="*/ 89 h 90"/>
                    <a:gd name="T16" fmla="+- 0 3092 2569"/>
                    <a:gd name="T17" fmla="*/ T16 w 524"/>
                    <a:gd name="T18" fmla="+- 0 134 89"/>
                    <a:gd name="T19" fmla="*/ 134 h 90"/>
                    <a:gd name="T20" fmla="+- 0 3015 2569"/>
                    <a:gd name="T21" fmla="*/ T20 w 524"/>
                    <a:gd name="T22" fmla="+- 0 89 89"/>
                    <a:gd name="T23" fmla="*/ 89 h 90"/>
                    <a:gd name="T24" fmla="+- 0 3015 2569"/>
                    <a:gd name="T25" fmla="*/ T24 w 524"/>
                    <a:gd name="T26" fmla="+- 0 179 89"/>
                    <a:gd name="T27" fmla="*/ 179 h 90"/>
                    <a:gd name="T28" fmla="+- 0 3092 2569"/>
                    <a:gd name="T29" fmla="*/ T28 w 524"/>
                    <a:gd name="T30" fmla="+- 0 134 89"/>
                    <a:gd name="T31" fmla="*/ 134 h 9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524" h="90">
                      <a:moveTo>
                        <a:pt x="78" y="0"/>
                      </a:moveTo>
                      <a:lnTo>
                        <a:pt x="0" y="45"/>
                      </a:lnTo>
                      <a:lnTo>
                        <a:pt x="78" y="90"/>
                      </a:lnTo>
                      <a:lnTo>
                        <a:pt x="78" y="0"/>
                      </a:lnTo>
                      <a:moveTo>
                        <a:pt x="523" y="45"/>
                      </a:moveTo>
                      <a:lnTo>
                        <a:pt x="446" y="0"/>
                      </a:lnTo>
                      <a:lnTo>
                        <a:pt x="446" y="90"/>
                      </a:lnTo>
                      <a:lnTo>
                        <a:pt x="523" y="4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769"/>
              <p:cNvGrpSpPr>
                <a:grpSpLocks/>
              </p:cNvGrpSpPr>
              <p:nvPr/>
            </p:nvGrpSpPr>
            <p:grpSpPr bwMode="auto">
              <a:xfrm rot="2525875">
                <a:off x="3152396" y="1791473"/>
                <a:ext cx="1559945" cy="791210"/>
                <a:chOff x="2568" y="-62528"/>
                <a:chExt cx="524" cy="791210"/>
              </a:xfrm>
            </p:grpSpPr>
            <p:cxnSp>
              <p:nvCxnSpPr>
                <p:cNvPr id="43" name="Line 771"/>
                <p:cNvCxnSpPr>
                  <a:cxnSpLocks noChangeShapeType="1"/>
                </p:cNvCxnSpPr>
                <p:nvPr/>
              </p:nvCxnSpPr>
              <p:spPr bwMode="auto">
                <a:xfrm rot="19074125">
                  <a:off x="2685" y="-62528"/>
                  <a:ext cx="232" cy="79121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4" name="AutoShape 770"/>
                <p:cNvSpPr>
                  <a:spLocks/>
                </p:cNvSpPr>
                <p:nvPr/>
              </p:nvSpPr>
              <p:spPr bwMode="auto">
                <a:xfrm>
                  <a:off x="2568" y="88"/>
                  <a:ext cx="524" cy="90"/>
                </a:xfrm>
                <a:custGeom>
                  <a:avLst/>
                  <a:gdLst>
                    <a:gd name="T0" fmla="+- 0 2647 2569"/>
                    <a:gd name="T1" fmla="*/ T0 w 524"/>
                    <a:gd name="T2" fmla="+- 0 89 89"/>
                    <a:gd name="T3" fmla="*/ 89 h 90"/>
                    <a:gd name="T4" fmla="+- 0 2569 2569"/>
                    <a:gd name="T5" fmla="*/ T4 w 524"/>
                    <a:gd name="T6" fmla="+- 0 134 89"/>
                    <a:gd name="T7" fmla="*/ 134 h 90"/>
                    <a:gd name="T8" fmla="+- 0 2647 2569"/>
                    <a:gd name="T9" fmla="*/ T8 w 524"/>
                    <a:gd name="T10" fmla="+- 0 179 89"/>
                    <a:gd name="T11" fmla="*/ 179 h 90"/>
                    <a:gd name="T12" fmla="+- 0 2647 2569"/>
                    <a:gd name="T13" fmla="*/ T12 w 524"/>
                    <a:gd name="T14" fmla="+- 0 89 89"/>
                    <a:gd name="T15" fmla="*/ 89 h 90"/>
                    <a:gd name="T16" fmla="+- 0 3092 2569"/>
                    <a:gd name="T17" fmla="*/ T16 w 524"/>
                    <a:gd name="T18" fmla="+- 0 134 89"/>
                    <a:gd name="T19" fmla="*/ 134 h 90"/>
                    <a:gd name="T20" fmla="+- 0 3015 2569"/>
                    <a:gd name="T21" fmla="*/ T20 w 524"/>
                    <a:gd name="T22" fmla="+- 0 89 89"/>
                    <a:gd name="T23" fmla="*/ 89 h 90"/>
                    <a:gd name="T24" fmla="+- 0 3015 2569"/>
                    <a:gd name="T25" fmla="*/ T24 w 524"/>
                    <a:gd name="T26" fmla="+- 0 179 89"/>
                    <a:gd name="T27" fmla="*/ 179 h 90"/>
                    <a:gd name="T28" fmla="+- 0 3092 2569"/>
                    <a:gd name="T29" fmla="*/ T28 w 524"/>
                    <a:gd name="T30" fmla="+- 0 134 89"/>
                    <a:gd name="T31" fmla="*/ 134 h 9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524" h="90">
                      <a:moveTo>
                        <a:pt x="78" y="0"/>
                      </a:moveTo>
                      <a:lnTo>
                        <a:pt x="0" y="45"/>
                      </a:lnTo>
                      <a:lnTo>
                        <a:pt x="78" y="90"/>
                      </a:lnTo>
                      <a:lnTo>
                        <a:pt x="78" y="0"/>
                      </a:lnTo>
                      <a:moveTo>
                        <a:pt x="523" y="45"/>
                      </a:moveTo>
                      <a:lnTo>
                        <a:pt x="446" y="0"/>
                      </a:lnTo>
                      <a:lnTo>
                        <a:pt x="446" y="90"/>
                      </a:lnTo>
                      <a:lnTo>
                        <a:pt x="523" y="4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769"/>
              <p:cNvGrpSpPr>
                <a:grpSpLocks/>
              </p:cNvGrpSpPr>
              <p:nvPr/>
            </p:nvGrpSpPr>
            <p:grpSpPr bwMode="auto">
              <a:xfrm rot="7383032">
                <a:off x="1787499" y="2019970"/>
                <a:ext cx="1251262" cy="223866"/>
                <a:chOff x="2568" y="88"/>
                <a:chExt cx="524" cy="223866"/>
              </a:xfrm>
            </p:grpSpPr>
            <p:cxnSp>
              <p:nvCxnSpPr>
                <p:cNvPr id="41" name="Line 771"/>
                <p:cNvCxnSpPr>
                  <a:cxnSpLocks noChangeShapeType="1"/>
                </p:cNvCxnSpPr>
                <p:nvPr/>
              </p:nvCxnSpPr>
              <p:spPr bwMode="auto">
                <a:xfrm>
                  <a:off x="2683" y="223954"/>
                  <a:ext cx="395" cy="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2" name="AutoShape 770"/>
                <p:cNvSpPr>
                  <a:spLocks/>
                </p:cNvSpPr>
                <p:nvPr/>
              </p:nvSpPr>
              <p:spPr bwMode="auto">
                <a:xfrm>
                  <a:off x="2568" y="88"/>
                  <a:ext cx="524" cy="90"/>
                </a:xfrm>
                <a:custGeom>
                  <a:avLst/>
                  <a:gdLst>
                    <a:gd name="T0" fmla="+- 0 2647 2569"/>
                    <a:gd name="T1" fmla="*/ T0 w 524"/>
                    <a:gd name="T2" fmla="+- 0 89 89"/>
                    <a:gd name="T3" fmla="*/ 89 h 90"/>
                    <a:gd name="T4" fmla="+- 0 2569 2569"/>
                    <a:gd name="T5" fmla="*/ T4 w 524"/>
                    <a:gd name="T6" fmla="+- 0 134 89"/>
                    <a:gd name="T7" fmla="*/ 134 h 90"/>
                    <a:gd name="T8" fmla="+- 0 2647 2569"/>
                    <a:gd name="T9" fmla="*/ T8 w 524"/>
                    <a:gd name="T10" fmla="+- 0 179 89"/>
                    <a:gd name="T11" fmla="*/ 179 h 90"/>
                    <a:gd name="T12" fmla="+- 0 2647 2569"/>
                    <a:gd name="T13" fmla="*/ T12 w 524"/>
                    <a:gd name="T14" fmla="+- 0 89 89"/>
                    <a:gd name="T15" fmla="*/ 89 h 90"/>
                    <a:gd name="T16" fmla="+- 0 3092 2569"/>
                    <a:gd name="T17" fmla="*/ T16 w 524"/>
                    <a:gd name="T18" fmla="+- 0 134 89"/>
                    <a:gd name="T19" fmla="*/ 134 h 90"/>
                    <a:gd name="T20" fmla="+- 0 3015 2569"/>
                    <a:gd name="T21" fmla="*/ T20 w 524"/>
                    <a:gd name="T22" fmla="+- 0 89 89"/>
                    <a:gd name="T23" fmla="*/ 89 h 90"/>
                    <a:gd name="T24" fmla="+- 0 3015 2569"/>
                    <a:gd name="T25" fmla="*/ T24 w 524"/>
                    <a:gd name="T26" fmla="+- 0 179 89"/>
                    <a:gd name="T27" fmla="*/ 179 h 90"/>
                    <a:gd name="T28" fmla="+- 0 3092 2569"/>
                    <a:gd name="T29" fmla="*/ T28 w 524"/>
                    <a:gd name="T30" fmla="+- 0 134 89"/>
                    <a:gd name="T31" fmla="*/ 134 h 9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524" h="90">
                      <a:moveTo>
                        <a:pt x="78" y="0"/>
                      </a:moveTo>
                      <a:lnTo>
                        <a:pt x="0" y="45"/>
                      </a:lnTo>
                      <a:lnTo>
                        <a:pt x="78" y="90"/>
                      </a:lnTo>
                      <a:lnTo>
                        <a:pt x="78" y="0"/>
                      </a:lnTo>
                      <a:moveTo>
                        <a:pt x="523" y="45"/>
                      </a:moveTo>
                      <a:lnTo>
                        <a:pt x="446" y="0"/>
                      </a:lnTo>
                      <a:lnTo>
                        <a:pt x="446" y="90"/>
                      </a:lnTo>
                      <a:lnTo>
                        <a:pt x="523" y="4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769"/>
              <p:cNvGrpSpPr>
                <a:grpSpLocks/>
              </p:cNvGrpSpPr>
              <p:nvPr/>
            </p:nvGrpSpPr>
            <p:grpSpPr bwMode="auto">
              <a:xfrm rot="8290648">
                <a:off x="2491192" y="2627665"/>
                <a:ext cx="346507" cy="64611"/>
                <a:chOff x="2540" y="88"/>
                <a:chExt cx="552" cy="64611"/>
              </a:xfrm>
            </p:grpSpPr>
            <p:cxnSp>
              <p:nvCxnSpPr>
                <p:cNvPr id="39" name="Line 771"/>
                <p:cNvCxnSpPr>
                  <a:cxnSpLocks noChangeShapeType="1"/>
                </p:cNvCxnSpPr>
                <p:nvPr/>
              </p:nvCxnSpPr>
              <p:spPr bwMode="auto">
                <a:xfrm>
                  <a:off x="2540" y="64699"/>
                  <a:ext cx="395" cy="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0" name="AutoShape 770"/>
                <p:cNvSpPr>
                  <a:spLocks/>
                </p:cNvSpPr>
                <p:nvPr/>
              </p:nvSpPr>
              <p:spPr bwMode="auto">
                <a:xfrm>
                  <a:off x="2568" y="88"/>
                  <a:ext cx="524" cy="90"/>
                </a:xfrm>
                <a:custGeom>
                  <a:avLst/>
                  <a:gdLst>
                    <a:gd name="T0" fmla="+- 0 2647 2569"/>
                    <a:gd name="T1" fmla="*/ T0 w 524"/>
                    <a:gd name="T2" fmla="+- 0 89 89"/>
                    <a:gd name="T3" fmla="*/ 89 h 90"/>
                    <a:gd name="T4" fmla="+- 0 2569 2569"/>
                    <a:gd name="T5" fmla="*/ T4 w 524"/>
                    <a:gd name="T6" fmla="+- 0 134 89"/>
                    <a:gd name="T7" fmla="*/ 134 h 90"/>
                    <a:gd name="T8" fmla="+- 0 2647 2569"/>
                    <a:gd name="T9" fmla="*/ T8 w 524"/>
                    <a:gd name="T10" fmla="+- 0 179 89"/>
                    <a:gd name="T11" fmla="*/ 179 h 90"/>
                    <a:gd name="T12" fmla="+- 0 2647 2569"/>
                    <a:gd name="T13" fmla="*/ T12 w 524"/>
                    <a:gd name="T14" fmla="+- 0 89 89"/>
                    <a:gd name="T15" fmla="*/ 89 h 90"/>
                    <a:gd name="T16" fmla="+- 0 3092 2569"/>
                    <a:gd name="T17" fmla="*/ T16 w 524"/>
                    <a:gd name="T18" fmla="+- 0 134 89"/>
                    <a:gd name="T19" fmla="*/ 134 h 90"/>
                    <a:gd name="T20" fmla="+- 0 3015 2569"/>
                    <a:gd name="T21" fmla="*/ T20 w 524"/>
                    <a:gd name="T22" fmla="+- 0 89 89"/>
                    <a:gd name="T23" fmla="*/ 89 h 90"/>
                    <a:gd name="T24" fmla="+- 0 3015 2569"/>
                    <a:gd name="T25" fmla="*/ T24 w 524"/>
                    <a:gd name="T26" fmla="+- 0 179 89"/>
                    <a:gd name="T27" fmla="*/ 179 h 90"/>
                    <a:gd name="T28" fmla="+- 0 3092 2569"/>
                    <a:gd name="T29" fmla="*/ T28 w 524"/>
                    <a:gd name="T30" fmla="+- 0 134 89"/>
                    <a:gd name="T31" fmla="*/ 134 h 9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524" h="90">
                      <a:moveTo>
                        <a:pt x="78" y="0"/>
                      </a:moveTo>
                      <a:lnTo>
                        <a:pt x="0" y="45"/>
                      </a:lnTo>
                      <a:lnTo>
                        <a:pt x="78" y="90"/>
                      </a:lnTo>
                      <a:lnTo>
                        <a:pt x="78" y="0"/>
                      </a:lnTo>
                      <a:moveTo>
                        <a:pt x="523" y="45"/>
                      </a:moveTo>
                      <a:lnTo>
                        <a:pt x="446" y="0"/>
                      </a:lnTo>
                      <a:lnTo>
                        <a:pt x="446" y="90"/>
                      </a:lnTo>
                      <a:lnTo>
                        <a:pt x="523" y="4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769"/>
              <p:cNvGrpSpPr>
                <a:grpSpLocks/>
              </p:cNvGrpSpPr>
              <p:nvPr/>
            </p:nvGrpSpPr>
            <p:grpSpPr bwMode="auto">
              <a:xfrm rot="13739981">
                <a:off x="3581321" y="2499428"/>
                <a:ext cx="434169" cy="247309"/>
                <a:chOff x="2568" y="-134176"/>
                <a:chExt cx="524" cy="247309"/>
              </a:xfrm>
            </p:grpSpPr>
            <p:cxnSp>
              <p:nvCxnSpPr>
                <p:cNvPr id="37" name="Line 771"/>
                <p:cNvCxnSpPr>
                  <a:cxnSpLocks noChangeShapeType="1"/>
                </p:cNvCxnSpPr>
                <p:nvPr/>
              </p:nvCxnSpPr>
              <p:spPr bwMode="auto">
                <a:xfrm rot="7860019" flipH="1" flipV="1">
                  <a:off x="-120803" y="-10716"/>
                  <a:ext cx="247309" cy="39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8" name="AutoShape 770"/>
                <p:cNvSpPr>
                  <a:spLocks/>
                </p:cNvSpPr>
                <p:nvPr/>
              </p:nvSpPr>
              <p:spPr bwMode="auto">
                <a:xfrm>
                  <a:off x="2568" y="88"/>
                  <a:ext cx="524" cy="90"/>
                </a:xfrm>
                <a:custGeom>
                  <a:avLst/>
                  <a:gdLst>
                    <a:gd name="T0" fmla="+- 0 2647 2569"/>
                    <a:gd name="T1" fmla="*/ T0 w 524"/>
                    <a:gd name="T2" fmla="+- 0 89 89"/>
                    <a:gd name="T3" fmla="*/ 89 h 90"/>
                    <a:gd name="T4" fmla="+- 0 2569 2569"/>
                    <a:gd name="T5" fmla="*/ T4 w 524"/>
                    <a:gd name="T6" fmla="+- 0 134 89"/>
                    <a:gd name="T7" fmla="*/ 134 h 90"/>
                    <a:gd name="T8" fmla="+- 0 2647 2569"/>
                    <a:gd name="T9" fmla="*/ T8 w 524"/>
                    <a:gd name="T10" fmla="+- 0 179 89"/>
                    <a:gd name="T11" fmla="*/ 179 h 90"/>
                    <a:gd name="T12" fmla="+- 0 2647 2569"/>
                    <a:gd name="T13" fmla="*/ T12 w 524"/>
                    <a:gd name="T14" fmla="+- 0 89 89"/>
                    <a:gd name="T15" fmla="*/ 89 h 90"/>
                    <a:gd name="T16" fmla="+- 0 3092 2569"/>
                    <a:gd name="T17" fmla="*/ T16 w 524"/>
                    <a:gd name="T18" fmla="+- 0 134 89"/>
                    <a:gd name="T19" fmla="*/ 134 h 90"/>
                    <a:gd name="T20" fmla="+- 0 3015 2569"/>
                    <a:gd name="T21" fmla="*/ T20 w 524"/>
                    <a:gd name="T22" fmla="+- 0 89 89"/>
                    <a:gd name="T23" fmla="*/ 89 h 90"/>
                    <a:gd name="T24" fmla="+- 0 3015 2569"/>
                    <a:gd name="T25" fmla="*/ T24 w 524"/>
                    <a:gd name="T26" fmla="+- 0 179 89"/>
                    <a:gd name="T27" fmla="*/ 179 h 90"/>
                    <a:gd name="T28" fmla="+- 0 3092 2569"/>
                    <a:gd name="T29" fmla="*/ T28 w 524"/>
                    <a:gd name="T30" fmla="+- 0 134 89"/>
                    <a:gd name="T31" fmla="*/ 134 h 9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524" h="90">
                      <a:moveTo>
                        <a:pt x="78" y="0"/>
                      </a:moveTo>
                      <a:lnTo>
                        <a:pt x="0" y="45"/>
                      </a:lnTo>
                      <a:lnTo>
                        <a:pt x="78" y="90"/>
                      </a:lnTo>
                      <a:lnTo>
                        <a:pt x="78" y="0"/>
                      </a:lnTo>
                      <a:moveTo>
                        <a:pt x="523" y="45"/>
                      </a:moveTo>
                      <a:lnTo>
                        <a:pt x="446" y="0"/>
                      </a:lnTo>
                      <a:lnTo>
                        <a:pt x="446" y="90"/>
                      </a:lnTo>
                      <a:lnTo>
                        <a:pt x="523" y="4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32" name="Connecteur droit avec flèche 31"/>
              <p:cNvCxnSpPr/>
              <p:nvPr/>
            </p:nvCxnSpPr>
            <p:spPr>
              <a:xfrm flipH="1" flipV="1">
                <a:off x="1936958" y="1061238"/>
                <a:ext cx="561424" cy="978783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avec flèche 32"/>
              <p:cNvCxnSpPr/>
              <p:nvPr/>
            </p:nvCxnSpPr>
            <p:spPr>
              <a:xfrm flipV="1">
                <a:off x="3625595" y="1114634"/>
                <a:ext cx="649814" cy="919686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avec flèche 33"/>
              <p:cNvCxnSpPr/>
              <p:nvPr/>
            </p:nvCxnSpPr>
            <p:spPr>
              <a:xfrm flipV="1">
                <a:off x="2657799" y="2095778"/>
                <a:ext cx="2393895" cy="835117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avec flèche 34"/>
              <p:cNvCxnSpPr/>
              <p:nvPr/>
            </p:nvCxnSpPr>
            <p:spPr>
              <a:xfrm flipV="1">
                <a:off x="3425361" y="967796"/>
                <a:ext cx="295990" cy="173855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avec flèche 35"/>
              <p:cNvCxnSpPr/>
              <p:nvPr/>
            </p:nvCxnSpPr>
            <p:spPr>
              <a:xfrm flipH="1" flipV="1">
                <a:off x="2684497" y="981145"/>
                <a:ext cx="195565" cy="16224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AutoShape 770"/>
            <p:cNvSpPr>
              <a:spLocks/>
            </p:cNvSpPr>
            <p:nvPr/>
          </p:nvSpPr>
          <p:spPr bwMode="auto">
            <a:xfrm rot="18230283">
              <a:off x="3024946" y="4552862"/>
              <a:ext cx="1253663" cy="314377"/>
            </a:xfrm>
            <a:custGeom>
              <a:avLst/>
              <a:gdLst>
                <a:gd name="T0" fmla="+- 0 2647 2569"/>
                <a:gd name="T1" fmla="*/ T0 w 524"/>
                <a:gd name="T2" fmla="+- 0 89 89"/>
                <a:gd name="T3" fmla="*/ 89 h 90"/>
                <a:gd name="T4" fmla="+- 0 2569 2569"/>
                <a:gd name="T5" fmla="*/ T4 w 524"/>
                <a:gd name="T6" fmla="+- 0 134 89"/>
                <a:gd name="T7" fmla="*/ 134 h 90"/>
                <a:gd name="T8" fmla="+- 0 2647 2569"/>
                <a:gd name="T9" fmla="*/ T8 w 524"/>
                <a:gd name="T10" fmla="+- 0 179 89"/>
                <a:gd name="T11" fmla="*/ 179 h 90"/>
                <a:gd name="T12" fmla="+- 0 2647 2569"/>
                <a:gd name="T13" fmla="*/ T12 w 524"/>
                <a:gd name="T14" fmla="+- 0 89 89"/>
                <a:gd name="T15" fmla="*/ 89 h 90"/>
                <a:gd name="T16" fmla="+- 0 3092 2569"/>
                <a:gd name="T17" fmla="*/ T16 w 524"/>
                <a:gd name="T18" fmla="+- 0 134 89"/>
                <a:gd name="T19" fmla="*/ 134 h 90"/>
                <a:gd name="T20" fmla="+- 0 3015 2569"/>
                <a:gd name="T21" fmla="*/ T20 w 524"/>
                <a:gd name="T22" fmla="+- 0 89 89"/>
                <a:gd name="T23" fmla="*/ 89 h 90"/>
                <a:gd name="T24" fmla="+- 0 3015 2569"/>
                <a:gd name="T25" fmla="*/ T24 w 524"/>
                <a:gd name="T26" fmla="+- 0 179 89"/>
                <a:gd name="T27" fmla="*/ 179 h 90"/>
                <a:gd name="T28" fmla="+- 0 3092 2569"/>
                <a:gd name="T29" fmla="*/ T28 w 524"/>
                <a:gd name="T30" fmla="+- 0 134 89"/>
                <a:gd name="T31" fmla="*/ 134 h 9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24" h="90">
                  <a:moveTo>
                    <a:pt x="78" y="0"/>
                  </a:moveTo>
                  <a:lnTo>
                    <a:pt x="0" y="45"/>
                  </a:lnTo>
                  <a:lnTo>
                    <a:pt x="78" y="90"/>
                  </a:lnTo>
                  <a:lnTo>
                    <a:pt x="78" y="0"/>
                  </a:lnTo>
                  <a:moveTo>
                    <a:pt x="523" y="45"/>
                  </a:moveTo>
                  <a:lnTo>
                    <a:pt x="446" y="0"/>
                  </a:lnTo>
                  <a:lnTo>
                    <a:pt x="446" y="90"/>
                  </a:lnTo>
                  <a:lnTo>
                    <a:pt x="523" y="4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62" name="AutoShape 770"/>
          <p:cNvSpPr>
            <a:spLocks/>
          </p:cNvSpPr>
          <p:nvPr/>
        </p:nvSpPr>
        <p:spPr bwMode="auto">
          <a:xfrm>
            <a:off x="4128561" y="5606891"/>
            <a:ext cx="805815" cy="126365"/>
          </a:xfrm>
          <a:custGeom>
            <a:avLst/>
            <a:gdLst>
              <a:gd name="T0" fmla="+- 0 2647 2569"/>
              <a:gd name="T1" fmla="*/ T0 w 524"/>
              <a:gd name="T2" fmla="+- 0 89 89"/>
              <a:gd name="T3" fmla="*/ 89 h 90"/>
              <a:gd name="T4" fmla="+- 0 2569 2569"/>
              <a:gd name="T5" fmla="*/ T4 w 524"/>
              <a:gd name="T6" fmla="+- 0 134 89"/>
              <a:gd name="T7" fmla="*/ 134 h 90"/>
              <a:gd name="T8" fmla="+- 0 2647 2569"/>
              <a:gd name="T9" fmla="*/ T8 w 524"/>
              <a:gd name="T10" fmla="+- 0 179 89"/>
              <a:gd name="T11" fmla="*/ 179 h 90"/>
              <a:gd name="T12" fmla="+- 0 2647 2569"/>
              <a:gd name="T13" fmla="*/ T12 w 524"/>
              <a:gd name="T14" fmla="+- 0 89 89"/>
              <a:gd name="T15" fmla="*/ 89 h 90"/>
              <a:gd name="T16" fmla="+- 0 3092 2569"/>
              <a:gd name="T17" fmla="*/ T16 w 524"/>
              <a:gd name="T18" fmla="+- 0 134 89"/>
              <a:gd name="T19" fmla="*/ 134 h 90"/>
              <a:gd name="T20" fmla="+- 0 3015 2569"/>
              <a:gd name="T21" fmla="*/ T20 w 524"/>
              <a:gd name="T22" fmla="+- 0 89 89"/>
              <a:gd name="T23" fmla="*/ 89 h 90"/>
              <a:gd name="T24" fmla="+- 0 3015 2569"/>
              <a:gd name="T25" fmla="*/ T24 w 524"/>
              <a:gd name="T26" fmla="+- 0 179 89"/>
              <a:gd name="T27" fmla="*/ 179 h 90"/>
              <a:gd name="T28" fmla="+- 0 3092 2569"/>
              <a:gd name="T29" fmla="*/ T28 w 524"/>
              <a:gd name="T30" fmla="+- 0 134 89"/>
              <a:gd name="T31" fmla="*/ 134 h 9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524" h="90">
                <a:moveTo>
                  <a:pt x="78" y="0"/>
                </a:moveTo>
                <a:lnTo>
                  <a:pt x="0" y="45"/>
                </a:lnTo>
                <a:lnTo>
                  <a:pt x="78" y="90"/>
                </a:lnTo>
                <a:lnTo>
                  <a:pt x="78" y="0"/>
                </a:lnTo>
                <a:moveTo>
                  <a:pt x="523" y="45"/>
                </a:moveTo>
                <a:lnTo>
                  <a:pt x="446" y="0"/>
                </a:lnTo>
                <a:lnTo>
                  <a:pt x="446" y="90"/>
                </a:lnTo>
                <a:lnTo>
                  <a:pt x="523" y="45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3" name="AutoShape 770"/>
          <p:cNvSpPr>
            <a:spLocks/>
          </p:cNvSpPr>
          <p:nvPr/>
        </p:nvSpPr>
        <p:spPr bwMode="auto">
          <a:xfrm rot="13797911">
            <a:off x="4644596" y="4533956"/>
            <a:ext cx="1304199" cy="313087"/>
          </a:xfrm>
          <a:custGeom>
            <a:avLst/>
            <a:gdLst>
              <a:gd name="T0" fmla="+- 0 2647 2569"/>
              <a:gd name="T1" fmla="*/ T0 w 524"/>
              <a:gd name="T2" fmla="+- 0 89 89"/>
              <a:gd name="T3" fmla="*/ 89 h 90"/>
              <a:gd name="T4" fmla="+- 0 2569 2569"/>
              <a:gd name="T5" fmla="*/ T4 w 524"/>
              <a:gd name="T6" fmla="+- 0 134 89"/>
              <a:gd name="T7" fmla="*/ 134 h 90"/>
              <a:gd name="T8" fmla="+- 0 2647 2569"/>
              <a:gd name="T9" fmla="*/ T8 w 524"/>
              <a:gd name="T10" fmla="+- 0 179 89"/>
              <a:gd name="T11" fmla="*/ 179 h 90"/>
              <a:gd name="T12" fmla="+- 0 2647 2569"/>
              <a:gd name="T13" fmla="*/ T12 w 524"/>
              <a:gd name="T14" fmla="+- 0 89 89"/>
              <a:gd name="T15" fmla="*/ 89 h 90"/>
              <a:gd name="T16" fmla="+- 0 3092 2569"/>
              <a:gd name="T17" fmla="*/ T16 w 524"/>
              <a:gd name="T18" fmla="+- 0 134 89"/>
              <a:gd name="T19" fmla="*/ 134 h 90"/>
              <a:gd name="T20" fmla="+- 0 3015 2569"/>
              <a:gd name="T21" fmla="*/ T20 w 524"/>
              <a:gd name="T22" fmla="+- 0 89 89"/>
              <a:gd name="T23" fmla="*/ 89 h 90"/>
              <a:gd name="T24" fmla="+- 0 3015 2569"/>
              <a:gd name="T25" fmla="*/ T24 w 524"/>
              <a:gd name="T26" fmla="+- 0 179 89"/>
              <a:gd name="T27" fmla="*/ 179 h 90"/>
              <a:gd name="T28" fmla="+- 0 3092 2569"/>
              <a:gd name="T29" fmla="*/ T28 w 524"/>
              <a:gd name="T30" fmla="+- 0 134 89"/>
              <a:gd name="T31" fmla="*/ 134 h 9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524" h="90">
                <a:moveTo>
                  <a:pt x="78" y="0"/>
                </a:moveTo>
                <a:lnTo>
                  <a:pt x="0" y="45"/>
                </a:lnTo>
                <a:lnTo>
                  <a:pt x="78" y="90"/>
                </a:lnTo>
                <a:lnTo>
                  <a:pt x="78" y="0"/>
                </a:lnTo>
                <a:moveTo>
                  <a:pt x="523" y="45"/>
                </a:moveTo>
                <a:lnTo>
                  <a:pt x="446" y="0"/>
                </a:lnTo>
                <a:lnTo>
                  <a:pt x="446" y="90"/>
                </a:lnTo>
                <a:lnTo>
                  <a:pt x="523" y="45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7" name="AutoShape 770"/>
          <p:cNvSpPr>
            <a:spLocks/>
          </p:cNvSpPr>
          <p:nvPr/>
        </p:nvSpPr>
        <p:spPr bwMode="auto">
          <a:xfrm rot="19024787">
            <a:off x="3919903" y="5113735"/>
            <a:ext cx="343818" cy="123334"/>
          </a:xfrm>
          <a:custGeom>
            <a:avLst/>
            <a:gdLst>
              <a:gd name="T0" fmla="+- 0 2647 2569"/>
              <a:gd name="T1" fmla="*/ T0 w 524"/>
              <a:gd name="T2" fmla="+- 0 89 89"/>
              <a:gd name="T3" fmla="*/ 89 h 90"/>
              <a:gd name="T4" fmla="+- 0 2569 2569"/>
              <a:gd name="T5" fmla="*/ T4 w 524"/>
              <a:gd name="T6" fmla="+- 0 134 89"/>
              <a:gd name="T7" fmla="*/ 134 h 90"/>
              <a:gd name="T8" fmla="+- 0 2647 2569"/>
              <a:gd name="T9" fmla="*/ T8 w 524"/>
              <a:gd name="T10" fmla="+- 0 179 89"/>
              <a:gd name="T11" fmla="*/ 179 h 90"/>
              <a:gd name="T12" fmla="+- 0 2647 2569"/>
              <a:gd name="T13" fmla="*/ T12 w 524"/>
              <a:gd name="T14" fmla="+- 0 89 89"/>
              <a:gd name="T15" fmla="*/ 89 h 90"/>
              <a:gd name="T16" fmla="+- 0 3092 2569"/>
              <a:gd name="T17" fmla="*/ T16 w 524"/>
              <a:gd name="T18" fmla="+- 0 134 89"/>
              <a:gd name="T19" fmla="*/ 134 h 90"/>
              <a:gd name="T20" fmla="+- 0 3015 2569"/>
              <a:gd name="T21" fmla="*/ T20 w 524"/>
              <a:gd name="T22" fmla="+- 0 89 89"/>
              <a:gd name="T23" fmla="*/ 89 h 90"/>
              <a:gd name="T24" fmla="+- 0 3015 2569"/>
              <a:gd name="T25" fmla="*/ T24 w 524"/>
              <a:gd name="T26" fmla="+- 0 179 89"/>
              <a:gd name="T27" fmla="*/ 179 h 90"/>
              <a:gd name="T28" fmla="+- 0 3092 2569"/>
              <a:gd name="T29" fmla="*/ T28 w 524"/>
              <a:gd name="T30" fmla="+- 0 134 89"/>
              <a:gd name="T31" fmla="*/ 134 h 9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524" h="90">
                <a:moveTo>
                  <a:pt x="78" y="0"/>
                </a:moveTo>
                <a:lnTo>
                  <a:pt x="0" y="45"/>
                </a:lnTo>
                <a:lnTo>
                  <a:pt x="78" y="90"/>
                </a:lnTo>
                <a:lnTo>
                  <a:pt x="78" y="0"/>
                </a:lnTo>
                <a:moveTo>
                  <a:pt x="523" y="45"/>
                </a:moveTo>
                <a:lnTo>
                  <a:pt x="446" y="0"/>
                </a:lnTo>
                <a:lnTo>
                  <a:pt x="446" y="90"/>
                </a:lnTo>
                <a:lnTo>
                  <a:pt x="523" y="45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8" name="AutoShape 770"/>
          <p:cNvSpPr>
            <a:spLocks/>
          </p:cNvSpPr>
          <p:nvPr/>
        </p:nvSpPr>
        <p:spPr bwMode="auto">
          <a:xfrm rot="13865938">
            <a:off x="4991171" y="5089363"/>
            <a:ext cx="431291" cy="142546"/>
          </a:xfrm>
          <a:custGeom>
            <a:avLst/>
            <a:gdLst>
              <a:gd name="T0" fmla="+- 0 2647 2569"/>
              <a:gd name="T1" fmla="*/ T0 w 524"/>
              <a:gd name="T2" fmla="+- 0 89 89"/>
              <a:gd name="T3" fmla="*/ 89 h 90"/>
              <a:gd name="T4" fmla="+- 0 2569 2569"/>
              <a:gd name="T5" fmla="*/ T4 w 524"/>
              <a:gd name="T6" fmla="+- 0 134 89"/>
              <a:gd name="T7" fmla="*/ 134 h 90"/>
              <a:gd name="T8" fmla="+- 0 2647 2569"/>
              <a:gd name="T9" fmla="*/ T8 w 524"/>
              <a:gd name="T10" fmla="+- 0 179 89"/>
              <a:gd name="T11" fmla="*/ 179 h 90"/>
              <a:gd name="T12" fmla="+- 0 2647 2569"/>
              <a:gd name="T13" fmla="*/ T12 w 524"/>
              <a:gd name="T14" fmla="+- 0 89 89"/>
              <a:gd name="T15" fmla="*/ 89 h 90"/>
              <a:gd name="T16" fmla="+- 0 3092 2569"/>
              <a:gd name="T17" fmla="*/ T16 w 524"/>
              <a:gd name="T18" fmla="+- 0 134 89"/>
              <a:gd name="T19" fmla="*/ 134 h 90"/>
              <a:gd name="T20" fmla="+- 0 3015 2569"/>
              <a:gd name="T21" fmla="*/ T20 w 524"/>
              <a:gd name="T22" fmla="+- 0 89 89"/>
              <a:gd name="T23" fmla="*/ 89 h 90"/>
              <a:gd name="T24" fmla="+- 0 3015 2569"/>
              <a:gd name="T25" fmla="*/ T24 w 524"/>
              <a:gd name="T26" fmla="+- 0 179 89"/>
              <a:gd name="T27" fmla="*/ 179 h 90"/>
              <a:gd name="T28" fmla="+- 0 3092 2569"/>
              <a:gd name="T29" fmla="*/ T28 w 524"/>
              <a:gd name="T30" fmla="+- 0 134 89"/>
              <a:gd name="T31" fmla="*/ 134 h 9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524" h="90">
                <a:moveTo>
                  <a:pt x="78" y="0"/>
                </a:moveTo>
                <a:lnTo>
                  <a:pt x="0" y="45"/>
                </a:lnTo>
                <a:lnTo>
                  <a:pt x="78" y="90"/>
                </a:lnTo>
                <a:lnTo>
                  <a:pt x="78" y="0"/>
                </a:lnTo>
                <a:moveTo>
                  <a:pt x="523" y="45"/>
                </a:moveTo>
                <a:lnTo>
                  <a:pt x="446" y="0"/>
                </a:lnTo>
                <a:lnTo>
                  <a:pt x="446" y="90"/>
                </a:lnTo>
                <a:lnTo>
                  <a:pt x="523" y="45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1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528" y="1164134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2</a:t>
            </a:r>
            <a:r>
              <a:rPr lang="fr-M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M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principes sont au cœur de ce modèle </a:t>
            </a:r>
            <a:r>
              <a:rPr lang="fr-M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ML" sz="3200" b="1" dirty="0">
                <a:latin typeface="Arial" panose="020B0604020202020204" pitchFamily="34" charset="0"/>
                <a:cs typeface="Arial" panose="020B0604020202020204" pitchFamily="34" charset="0"/>
              </a:rPr>
              <a:t>l’implication, la participation et la mobilisation des ONG ou associations et de leurs bénéficiaires,</a:t>
            </a:r>
          </a:p>
          <a:p>
            <a:pPr lvl="0" algn="just"/>
            <a:endParaRPr lang="fr-FR" sz="2000" b="1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ML" sz="3200" b="1" dirty="0">
                <a:latin typeface="Arial" panose="020B0604020202020204" pitchFamily="34" charset="0"/>
                <a:cs typeface="Arial" panose="020B0604020202020204" pitchFamily="34" charset="0"/>
              </a:rPr>
              <a:t>l’influence exercée sur les politiques par le lobbying des décideurs politiques et la communication avec les médias et le grand public</a:t>
            </a:r>
            <a:r>
              <a:rPr lang="fr-M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8"/>
            <a:ext cx="1746448" cy="664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333212"/>
            <a:ext cx="871296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à connaître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</a:t>
            </a:r>
          </a:p>
          <a:p>
            <a:pPr lvl="2" algn="ctr"/>
            <a:endParaRPr lang="fr-FR" sz="1200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ML" sz="2800" b="1" dirty="0"/>
              <a:t>La Coalition régionale des OSC/PF en Afrique de l’Ouest francophone est le principal réseau de la société civile œuvrant pour la promotion des DSSR dans les 9 pays du Partenariat de Ouagadougou - Mali, Guinée, Burkina Faso, Niger, Sénégal, Benin, Togo, Mauritanie, Côte d’Ivoire. </a:t>
            </a:r>
          </a:p>
          <a:p>
            <a:pPr algn="just"/>
            <a:endParaRPr lang="fr-ML" sz="20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ML" sz="2800" b="1" dirty="0"/>
              <a:t>Elle coalition collabore étroitement avec d’autres coalitions et alliances mondiales comme Family Planning 2020 (FP 2020 </a:t>
            </a:r>
            <a:r>
              <a:rPr lang="fr-ML" sz="2800" b="1" u="sng" dirty="0" smtClean="0">
                <a:hlinkClick r:id="rId7"/>
              </a:rPr>
              <a:t>www.familyplanning2020.org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8406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2060848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8800" b="1" dirty="0" smtClean="0">
                <a:solidFill>
                  <a:schemeClr val="accent1"/>
                </a:solidFill>
                <a:latin typeface="Script MT Bold" panose="03040602040607080904" pitchFamily="66" charset="0"/>
              </a:rPr>
              <a:t>Merci et</a:t>
            </a:r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lvl="0" algn="ctr"/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À Très bientôt…!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326036"/>
              </p:ext>
            </p:extLst>
          </p:nvPr>
        </p:nvGraphicFramePr>
        <p:xfrm>
          <a:off x="554448" y="2060848"/>
          <a:ext cx="4140135" cy="345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135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34549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54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ère</a:t>
                      </a:r>
                      <a:r>
                        <a:rPr lang="fr-FR" sz="5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Partie:          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2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4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Réseautage et les partenariats  </a:t>
                      </a:r>
                      <a:endParaRPr lang="fr-FR" sz="4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pic>
        <p:nvPicPr>
          <p:cNvPr id="9" name="Image 8" descr="Module 3 - Réseautage et partenariats pour un plaidoyer et un lobbying efficaces DSSR [Mode de compatibilité]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6" t="25786" r="22964" b="11047"/>
          <a:stretch/>
        </p:blipFill>
        <p:spPr>
          <a:xfrm>
            <a:off x="4754771" y="1628800"/>
            <a:ext cx="3744416" cy="4884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19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9552" y="1628800"/>
            <a:ext cx="7848872" cy="4943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Contenu (Partie 1)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réseau et le réseautage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Importance et avantages du réseautage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Problèmes liés au réseautage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Caractéristique des membres du </a:t>
            </a: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réseau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phases d’actions du </a:t>
            </a: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réseautage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modèle PINCER</a:t>
            </a: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1628800"/>
            <a:ext cx="8712968" cy="503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Qu’est ce qu’un réseau, le réseautage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ML" sz="3200" dirty="0"/>
              <a:t>Un groupe d'individus ou d'organisations qui mise en place volontairement qui promeut les échanges d’infos ou entreprennent des activités communes avec une focus sur la liberté de faire des choses à haut impact.</a:t>
            </a:r>
          </a:p>
          <a:p>
            <a:pPr algn="just">
              <a:lnSpc>
                <a:spcPct val="107000"/>
              </a:lnSpc>
            </a:pPr>
            <a:endParaRPr lang="fr-ML" sz="1200" dirty="0"/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ML" sz="3600" b="1" u="sng" dirty="0"/>
              <a:t>Le réseautage ou la mise en réseau</a:t>
            </a:r>
            <a:r>
              <a:rPr lang="fr-ML" sz="3600" dirty="0"/>
              <a:t> est l'acte de faire ou d’animer le réseau.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10283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1381881"/>
            <a:ext cx="8352928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Différence entre réseau et réseautage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="" xmlns:a16="http://schemas.microsoft.com/office/drawing/2014/main" id="{DE277517-FC98-4A85-80BF-BFC2C1395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595301"/>
              </p:ext>
            </p:extLst>
          </p:nvPr>
        </p:nvGraphicFramePr>
        <p:xfrm>
          <a:off x="179512" y="2147272"/>
          <a:ext cx="8784976" cy="451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="" xmlns:a16="http://schemas.microsoft.com/office/drawing/2014/main" val="354323594"/>
                    </a:ext>
                  </a:extLst>
                </a:gridCol>
                <a:gridCol w="4464496">
                  <a:extLst>
                    <a:ext uri="{9D8B030D-6E8A-4147-A177-3AD203B41FA5}">
                      <a16:colId xmlns="" xmlns:a16="http://schemas.microsoft.com/office/drawing/2014/main" val="292230945"/>
                    </a:ext>
                  </a:extLst>
                </a:gridCol>
              </a:tblGrid>
              <a:tr h="35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ML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Réseau</a:t>
                      </a:r>
                      <a:endParaRPr lang="fr-FR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ML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Réseautage</a:t>
                      </a:r>
                      <a:endParaRPr lang="fr-FR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78789384"/>
                  </a:ext>
                </a:extLst>
              </a:tr>
              <a:tr h="3889968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dirty="0">
                          <a:effectLst/>
                        </a:rPr>
                        <a:t>Rapprochement des organisations pour poursuivre des objectifs communs</a:t>
                      </a:r>
                      <a:endParaRPr lang="fr-FR" sz="2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dirty="0">
                          <a:effectLst/>
                        </a:rPr>
                        <a:t>Place uniquement le réseau dans une situation </a:t>
                      </a:r>
                      <a:r>
                        <a:rPr lang="fr-ML" sz="2400" dirty="0">
                          <a:solidFill>
                            <a:srgbClr val="FFFF00"/>
                          </a:solidFill>
                          <a:effectLst/>
                        </a:rPr>
                        <a:t>ou une </a:t>
                      </a:r>
                      <a:r>
                        <a:rPr lang="fr-ML" sz="2400" dirty="0" smtClean="0">
                          <a:solidFill>
                            <a:srgbClr val="FFFF00"/>
                          </a:solidFill>
                          <a:effectLst/>
                        </a:rPr>
                        <a:t>condition</a:t>
                      </a:r>
                      <a:r>
                        <a:rPr lang="fr-ML" sz="24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fr-ML" sz="2400" dirty="0" smtClean="0">
                          <a:solidFill>
                            <a:srgbClr val="FFFF00"/>
                          </a:solidFill>
                          <a:effectLst/>
                        </a:rPr>
                        <a:t>facilitant</a:t>
                      </a:r>
                      <a:r>
                        <a:rPr lang="fr-ML" sz="2400" dirty="0">
                          <a:solidFill>
                            <a:srgbClr val="FFFF00"/>
                          </a:solidFill>
                          <a:effectLst/>
                        </a:rPr>
                        <a:t>, rationalisant et ciblant les activités impliquées dans la mise en réseau</a:t>
                      </a:r>
                      <a:r>
                        <a:rPr lang="fr-ML" sz="2400" dirty="0" smtClean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endParaRPr lang="fr-FR" sz="24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dirty="0">
                          <a:effectLst/>
                        </a:rPr>
                        <a:t>Le réseau est passif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b="1" dirty="0">
                          <a:solidFill>
                            <a:schemeClr val="tx1"/>
                          </a:solidFill>
                          <a:effectLst/>
                        </a:rPr>
                        <a:t>Désigne les processus et actions pour l’atteinte des objectifs du réseau. 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b="1" dirty="0">
                          <a:solidFill>
                            <a:schemeClr val="tx1"/>
                          </a:solidFill>
                          <a:effectLst/>
                        </a:rPr>
                        <a:t>Le réseautage est plus important que la structure du réseau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b="1" dirty="0">
                          <a:solidFill>
                            <a:schemeClr val="tx1"/>
                          </a:solidFill>
                          <a:effectLst/>
                        </a:rPr>
                        <a:t>Le réseautage peut avoir lieu entre des organisations </a:t>
                      </a:r>
                      <a:r>
                        <a:rPr lang="fr-ML" sz="2400" b="1" dirty="0">
                          <a:solidFill>
                            <a:srgbClr val="FF0000"/>
                          </a:solidFill>
                          <a:effectLst/>
                        </a:rPr>
                        <a:t>sans nécessairement avoir une structure de réseau.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ML" sz="2400" b="1" dirty="0">
                          <a:solidFill>
                            <a:schemeClr val="tx1"/>
                          </a:solidFill>
                          <a:effectLst/>
                        </a:rPr>
                        <a:t>Le réseautage est actif.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06669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3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1316485"/>
            <a:ext cx="8784976" cy="5424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Importance du réseautage! Le réseautage…..</a:t>
            </a:r>
          </a:p>
          <a:p>
            <a:pPr lvl="0"/>
            <a:endParaRPr lang="fr-FR" sz="20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/>
              <a:t>P</a:t>
            </a:r>
            <a:r>
              <a:rPr lang="fr-FR" sz="3200" b="1" dirty="0" smtClean="0"/>
              <a:t>ermet </a:t>
            </a:r>
            <a:r>
              <a:rPr lang="fr-FR" sz="3200" b="1" dirty="0">
                <a:solidFill>
                  <a:srgbClr val="FF0000"/>
                </a:solidFill>
              </a:rPr>
              <a:t>aux personnes et aux organisations d’être bien reliées </a:t>
            </a:r>
            <a:endParaRPr lang="fr-FR" sz="32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fr-FR" sz="3200" b="1" dirty="0" smtClean="0">
                <a:solidFill>
                  <a:srgbClr val="FF0000"/>
                </a:solidFill>
              </a:rPr>
              <a:t>horizontalement </a:t>
            </a:r>
            <a:r>
              <a:rPr lang="fr-FR" sz="3200" b="1" i="1" dirty="0">
                <a:latin typeface="Adobe Caslon Pro Bold" panose="0205070206050A020403" pitchFamily="18" charset="0"/>
              </a:rPr>
              <a:t>(par exemple, en reliant des ONG/OBC du même niveau de développement et d’expérience)</a:t>
            </a:r>
            <a:r>
              <a:rPr lang="fr-FR" sz="3200" b="1" i="1" dirty="0"/>
              <a:t> </a:t>
            </a:r>
            <a:endParaRPr lang="fr-FR" sz="3200" b="1" i="1" dirty="0" smtClean="0"/>
          </a:p>
          <a:p>
            <a:pPr lvl="0" algn="just"/>
            <a:r>
              <a:rPr lang="fr-FR" sz="3200" b="1" dirty="0" smtClean="0">
                <a:solidFill>
                  <a:srgbClr val="FF0000"/>
                </a:solidFill>
              </a:rPr>
              <a:t>et </a:t>
            </a:r>
            <a:r>
              <a:rPr lang="fr-FR" sz="3200" b="1" dirty="0">
                <a:solidFill>
                  <a:srgbClr val="FF0000"/>
                </a:solidFill>
              </a:rPr>
              <a:t>verticalement </a:t>
            </a:r>
            <a:r>
              <a:rPr lang="fr-FR" sz="3200" b="1" i="1" dirty="0">
                <a:latin typeface="Adobe Caslon Pro Bold" panose="0205070206050A020403" pitchFamily="18" charset="0"/>
              </a:rPr>
              <a:t>(par exemple, en reliant des ONG / OC de différents niveaux de développement et d’expérience) </a:t>
            </a:r>
            <a:r>
              <a:rPr lang="fr-FR" sz="3200" b="1" dirty="0"/>
              <a:t>avec des collègues impliqués dans des activités similaires</a:t>
            </a:r>
            <a:r>
              <a:rPr lang="fr-FR" sz="3200" b="1" dirty="0" smtClean="0"/>
              <a:t>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4873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556792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dirty="0" smtClean="0"/>
              <a:t>aide </a:t>
            </a:r>
            <a:r>
              <a:rPr lang="fr-FR" sz="3200" dirty="0"/>
              <a:t>les organisations </a:t>
            </a:r>
            <a:r>
              <a:rPr lang="fr-FR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à être en contact avec la réalité, les implications et les changements politiques, les nouvelles façons de faire</a:t>
            </a:r>
            <a:r>
              <a:rPr lang="fr-FR" sz="3200" dirty="0"/>
              <a:t>, etc.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dirty="0"/>
              <a:t>permet de partager des expériences et des perspectives sur des questions de développement.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>
                <a:solidFill>
                  <a:srgbClr val="FF0000"/>
                </a:solidFill>
              </a:rPr>
              <a:t>permet de mobiliser des ressources et travailler en consortiums avec d’autres organisations pour faire des choses bénéfiques pour toutes les personnes et organisations impliquées</a:t>
            </a:r>
            <a:r>
              <a:rPr lang="fr-FR" sz="3200" b="1" dirty="0" smtClean="0">
                <a:solidFill>
                  <a:srgbClr val="FF0000"/>
                </a:solidFill>
              </a:rPr>
              <a:t>.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340060"/>
            <a:ext cx="8856984" cy="5655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Quels avantages tirés du réseautage?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2800" b="1" dirty="0"/>
              <a:t>Faciliter les échanges (infos, formation et compétences des membre</a:t>
            </a:r>
            <a:r>
              <a:rPr lang="fr-FR" sz="2800" b="1" dirty="0"/>
              <a:t>, expériences partagées, mutualisation</a:t>
            </a:r>
            <a:r>
              <a:rPr lang="fr-FR" sz="2800" b="1" dirty="0" smtClean="0"/>
              <a:t>;</a:t>
            </a:r>
          </a:p>
          <a:p>
            <a:pPr lvl="0" algn="just"/>
            <a:endParaRPr lang="fr-FR" sz="10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2800" b="1" dirty="0"/>
              <a:t>Évite les duplications inutiles </a:t>
            </a:r>
            <a:r>
              <a:rPr lang="fr-FR" sz="2800" b="1" dirty="0" smtClean="0"/>
              <a:t>d’efforts</a:t>
            </a:r>
          </a:p>
          <a:p>
            <a:pPr lvl="0" algn="just"/>
            <a:endParaRPr lang="fr-FR" sz="9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2800" b="1" dirty="0"/>
              <a:t>crée une prise de conscience des similitudes et des différences </a:t>
            </a:r>
            <a:endParaRPr lang="fr-FR" sz="2800" b="1" dirty="0" smtClean="0"/>
          </a:p>
          <a:p>
            <a:pPr lvl="0" algn="just"/>
            <a:endParaRPr lang="fr-FR" sz="11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2800" b="1" dirty="0"/>
              <a:t>Permet une action collective / conjointe pour obtenir l’impact souhaité</a:t>
            </a:r>
            <a:r>
              <a:rPr lang="fr-FR" sz="2800" b="1" dirty="0" smtClean="0"/>
              <a:t>.</a:t>
            </a:r>
          </a:p>
          <a:p>
            <a:pPr lvl="0" algn="just"/>
            <a:endParaRPr lang="fr-FR" sz="500" b="1" dirty="0" smtClean="0"/>
          </a:p>
          <a:p>
            <a:pPr lvl="0" algn="just"/>
            <a:endParaRPr lang="fr-FR" sz="1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2800" b="1" dirty="0"/>
              <a:t>Il fournit une source de soutien par les pairs, d’encouragement, de motivation et de reconnaissance professionnelle</a:t>
            </a:r>
            <a:r>
              <a:rPr lang="fr-FR" sz="2800" b="1" dirty="0" smtClean="0"/>
              <a:t>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04517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196752"/>
            <a:ext cx="8856984" cy="551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problèmes tout de même à anticiper</a:t>
            </a:r>
            <a:r>
              <a:rPr lang="fr-F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3000" b="1" dirty="0"/>
              <a:t>M</a:t>
            </a:r>
            <a:r>
              <a:rPr lang="fr-ML" sz="3000" b="1" dirty="0" err="1"/>
              <a:t>auvaise</a:t>
            </a:r>
            <a:r>
              <a:rPr lang="fr-ML" sz="3000" b="1" dirty="0"/>
              <a:t> interprétation des intentions et des motivations par les partenaires </a:t>
            </a:r>
            <a:r>
              <a:rPr lang="fr-ML" sz="3000" b="1" dirty="0" smtClean="0"/>
              <a:t>;</a:t>
            </a:r>
          </a:p>
          <a:p>
            <a:pPr lvl="0" algn="just"/>
            <a:endParaRPr lang="fr-FR" sz="16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3000" b="1" dirty="0"/>
              <a:t>Attitude peu coopérative, y compris des réticence à partager </a:t>
            </a:r>
            <a:r>
              <a:rPr lang="fr-ML" sz="3000" b="1" dirty="0" smtClean="0"/>
              <a:t>;</a:t>
            </a:r>
          </a:p>
          <a:p>
            <a:pPr lvl="0" algn="just"/>
            <a:endParaRPr lang="fr-FR" sz="16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3000" b="1" dirty="0"/>
              <a:t>Manque de fonds pour les activités de réseautage </a:t>
            </a:r>
            <a:r>
              <a:rPr lang="fr-ML" sz="3000" b="1" dirty="0" smtClean="0"/>
              <a:t>;</a:t>
            </a:r>
          </a:p>
          <a:p>
            <a:pPr lvl="0" algn="just"/>
            <a:endParaRPr lang="fr-FR" sz="1600" b="1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ML" sz="3000" b="1" dirty="0"/>
              <a:t>Existence de suspicion parmi les membres concernant des activités des autres membres du réseau </a:t>
            </a:r>
            <a:r>
              <a:rPr lang="fr-ML" sz="3000" b="1" dirty="0" smtClean="0"/>
              <a:t>;</a:t>
            </a:r>
            <a:endParaRPr lang="fr-FR" sz="3000" b="1" dirty="0"/>
          </a:p>
        </p:txBody>
      </p:sp>
    </p:spTree>
    <p:extLst>
      <p:ext uri="{BB962C8B-B14F-4D97-AF65-F5344CB8AC3E}">
        <p14:creationId xmlns:p14="http://schemas.microsoft.com/office/powerpoint/2010/main" val="21102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</TotalTime>
  <Words>696</Words>
  <Application>Microsoft Office PowerPoint</Application>
  <PresentationFormat>Affichage à l'écran (4:3)</PresentationFormat>
  <Paragraphs>133</Paragraphs>
  <Slides>19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8" baseType="lpstr">
      <vt:lpstr>Adobe Caslon Pro Bold</vt:lpstr>
      <vt:lpstr>Algerian</vt:lpstr>
      <vt:lpstr>Arial</vt:lpstr>
      <vt:lpstr>Arial Black</vt:lpstr>
      <vt:lpstr>Calibri</vt:lpstr>
      <vt:lpstr>Script MT Bold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HP</cp:lastModifiedBy>
  <cp:revision>99</cp:revision>
  <dcterms:created xsi:type="dcterms:W3CDTF">2019-09-21T10:35:26Z</dcterms:created>
  <dcterms:modified xsi:type="dcterms:W3CDTF">2019-10-05T03:41:48Z</dcterms:modified>
</cp:coreProperties>
</file>