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2"/>
  </p:notesMasterIdLst>
  <p:sldIdLst>
    <p:sldId id="329" r:id="rId2"/>
    <p:sldId id="330" r:id="rId3"/>
    <p:sldId id="331" r:id="rId4"/>
    <p:sldId id="342" r:id="rId5"/>
    <p:sldId id="332" r:id="rId6"/>
    <p:sldId id="333" r:id="rId7"/>
    <p:sldId id="334" r:id="rId8"/>
    <p:sldId id="335" r:id="rId9"/>
    <p:sldId id="336" r:id="rId10"/>
    <p:sldId id="337" r:id="rId11"/>
    <p:sldId id="341" r:id="rId12"/>
    <p:sldId id="338" r:id="rId13"/>
    <p:sldId id="339" r:id="rId14"/>
    <p:sldId id="340" r:id="rId15"/>
    <p:sldId id="343" r:id="rId16"/>
    <p:sldId id="344" r:id="rId17"/>
    <p:sldId id="345" r:id="rId18"/>
    <p:sldId id="346" r:id="rId19"/>
    <p:sldId id="347" r:id="rId20"/>
    <p:sldId id="348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4" autoAdjust="0"/>
    <p:restoredTop sz="81952" autoAdjust="0"/>
  </p:normalViewPr>
  <p:slideViewPr>
    <p:cSldViewPr>
      <p:cViewPr varScale="1">
        <p:scale>
          <a:sx n="43" d="100"/>
          <a:sy n="43" d="100"/>
        </p:scale>
        <p:origin x="2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A4305-2DAC-4278-BD45-DA5CBF79BD59}" type="datetimeFigureOut">
              <a:rPr lang="fr-FR" smtClean="0"/>
              <a:t>07/10/2019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5CCD1-AD8A-45AB-A58C-44A0DA7AC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38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207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126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36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679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193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099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02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07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889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199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667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66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16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6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78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8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7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3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A859-C551-474D-AB37-89C3EE1DCF67}" type="datetimeFigureOut">
              <a:rPr lang="fr-FR" smtClean="0"/>
              <a:t>07/10/2019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0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7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8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1428736"/>
            <a:ext cx="6400800" cy="12954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BIENVENUE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6" descr="C:\Documents and Settings\ANA VASILACHE\Local Settings\Temporary Internet Files\Content.IE5\I4923J77\MCj0442022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85156"/>
            <a:ext cx="4876800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5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520" y="1519039"/>
            <a:ext cx="864096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4000" b="1" dirty="0" smtClean="0">
                <a:solidFill>
                  <a:srgbClr val="FF0000"/>
                </a:solidFill>
              </a:rPr>
              <a:t>L’autonomisation </a:t>
            </a:r>
            <a:r>
              <a:rPr lang="fr-FR" sz="4000" b="1" dirty="0"/>
              <a:t>implique que </a:t>
            </a:r>
            <a:r>
              <a:rPr lang="fr-FR" sz="4000" b="1" dirty="0" smtClean="0"/>
              <a:t>:</a:t>
            </a:r>
          </a:p>
          <a:p>
            <a:endParaRPr lang="fr-FR" sz="1600" b="1" dirty="0"/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fr-FR" sz="3200" b="1" dirty="0"/>
              <a:t>le développement doit inclure les bénéficiaires, les parties prenantes et les partenaires au moment de décider des stratégies et des objectifs de développement</a:t>
            </a:r>
            <a:r>
              <a:rPr lang="fr-FR" sz="3200" b="1" dirty="0" smtClean="0"/>
              <a:t>.</a:t>
            </a:r>
          </a:p>
          <a:p>
            <a:pPr lvl="0" algn="just"/>
            <a:endParaRPr lang="fr-FR" sz="1600" b="1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fr-FR" sz="3200" b="1" dirty="0"/>
              <a:t>le développement ne doit pas seulement considérer la participation comme un outil, mais aussi comme un objectif de développement</a:t>
            </a:r>
          </a:p>
        </p:txBody>
      </p:sp>
    </p:spTree>
    <p:extLst>
      <p:ext uri="{BB962C8B-B14F-4D97-AF65-F5344CB8AC3E}">
        <p14:creationId xmlns:p14="http://schemas.microsoft.com/office/powerpoint/2010/main" val="23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340768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Principes des droits de l'homme et leurs applications aux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DSSR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43426"/>
              </p:ext>
            </p:extLst>
          </p:nvPr>
        </p:nvGraphicFramePr>
        <p:xfrm>
          <a:off x="251520" y="2685113"/>
          <a:ext cx="3816424" cy="3696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6424"/>
              </a:tblGrid>
              <a:tr h="369621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ML" sz="3200" dirty="0">
                          <a:effectLst/>
                        </a:rPr>
                        <a:t>Non-discrimination 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ML" sz="3200" dirty="0">
                          <a:effectLst/>
                        </a:rPr>
                        <a:t>Disponibilité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ML" sz="3200" dirty="0">
                          <a:effectLst/>
                        </a:rPr>
                        <a:t>Accessibilité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ML" sz="3200" dirty="0">
                          <a:effectLst/>
                        </a:rPr>
                        <a:t>Acceptabilité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ML" sz="3200" dirty="0">
                          <a:effectLst/>
                        </a:rPr>
                        <a:t>Qualité 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766960"/>
              </p:ext>
            </p:extLst>
          </p:nvPr>
        </p:nvGraphicFramePr>
        <p:xfrm>
          <a:off x="4283967" y="2663160"/>
          <a:ext cx="4608513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513"/>
              </a:tblGrid>
              <a:tr h="408305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ML" sz="3200" dirty="0" smtClean="0">
                          <a:effectLst/>
                        </a:rPr>
                        <a:t>Prise </a:t>
                      </a:r>
                      <a:r>
                        <a:rPr lang="fr-ML" sz="3200" dirty="0">
                          <a:effectLst/>
                        </a:rPr>
                        <a:t>de décision éclairée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ML" sz="3200" dirty="0">
                          <a:effectLst/>
                        </a:rPr>
                        <a:t>Confidentialité 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ML" sz="3200" dirty="0">
                          <a:effectLst/>
                        </a:rPr>
                        <a:t>Participation 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ML" sz="3200" dirty="0" err="1">
                          <a:effectLst/>
                        </a:rPr>
                        <a:t>Redevabilité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8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682219"/>
            <a:ext cx="889248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Principes des droits de l'homme et leurs applications aux </a:t>
            </a:r>
            <a:r>
              <a:rPr lang="fr-FR" sz="4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DSSR</a:t>
            </a:r>
          </a:p>
          <a:p>
            <a:pPr lvl="1"/>
            <a:endParaRPr lang="fr-ML" sz="4000" dirty="0" smtClean="0"/>
          </a:p>
          <a:p>
            <a:pPr lvl="1"/>
            <a:r>
              <a:rPr lang="fr-ML" sz="4000" b="1" dirty="0" smtClean="0"/>
              <a:t>Tableau des principes </a:t>
            </a:r>
            <a:r>
              <a:rPr lang="fr-ML" sz="4000" b="1" dirty="0"/>
              <a:t>généralement applicables en matière de droits de l’homme et des exemples de leur application aux DSSR</a:t>
            </a:r>
            <a:endParaRPr lang="fr-F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30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563148"/>
              </p:ext>
            </p:extLst>
          </p:nvPr>
        </p:nvGraphicFramePr>
        <p:xfrm>
          <a:off x="107504" y="1412776"/>
          <a:ext cx="8964488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080"/>
                <a:gridCol w="7186408"/>
              </a:tblGrid>
              <a:tr h="2160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3200" dirty="0">
                          <a:effectLst/>
                        </a:rPr>
                        <a:t>Principes des droits de l’homme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3200" dirty="0">
                          <a:effectLst/>
                        </a:rPr>
                        <a:t>Application aux DSSR</a:t>
                      </a:r>
                      <a:endParaRPr lang="fr-FR" sz="28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08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2800">
                          <a:effectLst/>
                        </a:rPr>
                        <a:t>Non-discrimination </a:t>
                      </a:r>
                      <a:endParaRPr lang="fr-FR" sz="240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40404C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fr-ML" sz="2800" dirty="0">
                          <a:effectLst/>
                        </a:rPr>
                        <a:t>Fournir des services de contraception à tous et à toutes, sans discrimination, contrainte ou violence</a:t>
                      </a:r>
                      <a:endParaRPr lang="fr-FR" sz="2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40404C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fr-ML" sz="2800" dirty="0">
                          <a:effectLst/>
                        </a:rPr>
                        <a:t>Accorder une attention particulière aux groupes marginalisés qui n'auraient autrement pas accès à la contraception</a:t>
                      </a:r>
                      <a:endParaRPr lang="fr-FR" sz="2400" dirty="0">
                        <a:effectLst/>
                        <a:latin typeface="Lucida Sans Unicode" panose="020B0602030504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2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499018"/>
              </p:ext>
            </p:extLst>
          </p:nvPr>
        </p:nvGraphicFramePr>
        <p:xfrm>
          <a:off x="107504" y="1804000"/>
          <a:ext cx="8964488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7452320"/>
              </a:tblGrid>
              <a:tr h="2808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L" sz="3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Accessibilité</a:t>
                      </a:r>
                      <a:endParaRPr lang="fr-FR" sz="4400" dirty="0">
                        <a:effectLst/>
                        <a:latin typeface="Lucida Sans Unicode" panose="020B0602030504020204" pitchFamily="34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ML" sz="3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Fournir une éducation sexuelle complète, scientifiquement exacte, notamment aux groupes vulnérables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fr-FR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fr-ML" sz="3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Éliminer les obstacles financiers aux services de santé sexuelle et reproductive pour les groupes vulnérables</a:t>
                      </a:r>
                      <a:endParaRPr lang="fr-FR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94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123090"/>
              </p:ext>
            </p:extLst>
          </p:nvPr>
        </p:nvGraphicFramePr>
        <p:xfrm>
          <a:off x="251520" y="3140968"/>
          <a:ext cx="2544625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625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lvl="0"/>
                      <a:r>
                        <a:rPr lang="fr-FR" sz="48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Section</a:t>
                      </a:r>
                      <a:r>
                        <a:rPr lang="fr-FR" sz="4800" b="1" kern="12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endParaRPr lang="fr-FR" sz="48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graphicFrame>
        <p:nvGraphicFramePr>
          <p:cNvPr id="10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755333"/>
              </p:ext>
            </p:extLst>
          </p:nvPr>
        </p:nvGraphicFramePr>
        <p:xfrm>
          <a:off x="2987824" y="1628800"/>
          <a:ext cx="5642004" cy="367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2004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3672408">
                <a:tc>
                  <a:txBody>
                    <a:bodyPr/>
                    <a:lstStyle/>
                    <a:p>
                      <a:pPr lvl="0" algn="l"/>
                      <a:endParaRPr lang="fr-ML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r>
                        <a:rPr lang="fr-ML" sz="5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Grilles d’évaluation des 4 domaines prioritaires de L’ABDH</a:t>
                      </a:r>
                      <a:endParaRPr lang="fr-FR" sz="5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13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6329" y="1424978"/>
            <a:ext cx="8928159" cy="5388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ML" sz="3200" b="1" dirty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Cette section présente les </a:t>
            </a:r>
            <a:r>
              <a:rPr lang="fr-ML" sz="32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4 </a:t>
            </a:r>
            <a:r>
              <a:rPr lang="fr-ML" sz="3200" b="1" dirty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grilles suivantes </a:t>
            </a:r>
            <a:r>
              <a:rPr lang="fr-ML" sz="32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800" dirty="0"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fr-ML" sz="2800" b="1" dirty="0">
                <a:latin typeface="Arial Narrow" panose="020B0606020202030204" pitchFamily="34" charset="0"/>
                <a:ea typeface="Lucida Sans Unicode" panose="020B0602030504020204" pitchFamily="34" charset="0"/>
              </a:rPr>
              <a:t>La grille d’évaluation des 4 domaines prioritaires de L’ABDH dans le programme/projet DSSR ;</a:t>
            </a:r>
            <a:endParaRPr lang="fr-FR" sz="2400" b="1" dirty="0"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fr-ML" sz="2800" b="1" dirty="0">
                <a:latin typeface="Arial Narrow" panose="020B0606020202030204" pitchFamily="34" charset="0"/>
                <a:ea typeface="Lucida Sans Unicode" panose="020B0602030504020204" pitchFamily="34" charset="0"/>
              </a:rPr>
              <a:t>La grille d’évaluation des 4 domaines prioritaires de L’ABDH dans le contexte du programme/projet DSSR ;</a:t>
            </a:r>
            <a:endParaRPr lang="fr-FR" sz="2400" b="1" dirty="0"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fr-ML" sz="2800" b="1" dirty="0">
                <a:latin typeface="Arial Narrow" panose="020B0606020202030204" pitchFamily="34" charset="0"/>
                <a:ea typeface="Lucida Sans Unicode" panose="020B0602030504020204" pitchFamily="34" charset="0"/>
              </a:rPr>
              <a:t>La grille d’évaluation de la qualité du programme/projet DSSR par rapport aux 4 domaines prioritaires de L’ABDH ;</a:t>
            </a:r>
            <a:endParaRPr lang="fr-FR" sz="2400" b="1" dirty="0"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fr-ML" sz="2800" b="1" dirty="0">
                <a:latin typeface="Arial Narrow" panose="020B0606020202030204" pitchFamily="34" charset="0"/>
                <a:ea typeface="Lucida Sans Unicode" panose="020B0602030504020204" pitchFamily="34" charset="0"/>
              </a:rPr>
              <a:t>La grille d’évaluation de la qualité du mécanisme de suivi-évaluation du programme/projet DSSR par rapport aux 4 domaines prioritaires de L’ABDH.</a:t>
            </a:r>
            <a:endParaRPr lang="fr-FR" sz="2400" b="1" dirty="0">
              <a:effectLst/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2" y="1355859"/>
            <a:ext cx="871296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les 4 </a:t>
            </a:r>
            <a:r>
              <a:rPr lang="fr-FR" sz="3600" b="1" dirty="0">
                <a:solidFill>
                  <a:srgbClr val="FF0000"/>
                </a:solidFill>
              </a:rPr>
              <a:t>grilles d’évaluation de cette section </a:t>
            </a:r>
            <a:r>
              <a:rPr lang="fr-FR" sz="3600" b="1" dirty="0" smtClean="0">
                <a:solidFill>
                  <a:srgbClr val="FF0000"/>
                </a:solidFill>
              </a:rPr>
              <a:t>permettent:</a:t>
            </a:r>
          </a:p>
          <a:p>
            <a:endParaRPr lang="fr-FR" sz="1600" b="1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600" b="1" dirty="0"/>
              <a:t>Prise en compte des 4 domaines prioritaires de l’ABD </a:t>
            </a:r>
            <a:endParaRPr lang="fr-FR" sz="3600" b="1" dirty="0" smtClean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600" b="1" dirty="0" smtClean="0"/>
              <a:t>Analyse </a:t>
            </a:r>
            <a:r>
              <a:rPr lang="fr-FR" sz="3600" b="1" dirty="0"/>
              <a:t>du contexte </a:t>
            </a:r>
            <a:endParaRPr lang="fr-FR" sz="3600" b="1" dirty="0" smtClean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600" b="1" dirty="0" smtClean="0"/>
              <a:t>Qualité </a:t>
            </a:r>
            <a:r>
              <a:rPr lang="fr-FR" sz="3600" b="1" dirty="0"/>
              <a:t>du programme/projet </a:t>
            </a:r>
            <a:endParaRPr lang="fr-FR" sz="3600" b="1" dirty="0" smtClean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3600" b="1" dirty="0" smtClean="0"/>
              <a:t>Mise </a:t>
            </a:r>
            <a:r>
              <a:rPr lang="fr-FR" sz="3600" b="1" dirty="0"/>
              <a:t>en œuvre et </a:t>
            </a:r>
            <a:r>
              <a:rPr lang="fr-FR" sz="3600" b="1" dirty="0" smtClean="0"/>
              <a:t>suivi-évaluation</a:t>
            </a:r>
            <a:endParaRPr lang="fr-FR" sz="2800" b="1" dirty="0">
              <a:effectLst/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7199" y="2132856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fr-FR" sz="3600" b="1" dirty="0">
                <a:solidFill>
                  <a:srgbClr val="FF0000"/>
                </a:solidFill>
              </a:rPr>
              <a:t>Retrouvez</a:t>
            </a:r>
            <a:r>
              <a:rPr lang="fr-FR" sz="3600" b="1" dirty="0" smtClean="0">
                <a:solidFill>
                  <a:srgbClr val="FF0000"/>
                </a:solidFill>
              </a:rPr>
              <a:t> dans le document du Module 2 </a:t>
            </a:r>
            <a:r>
              <a:rPr lang="fr-FR" sz="3600" b="1" dirty="0" smtClean="0"/>
              <a:t>la </a:t>
            </a:r>
            <a:r>
              <a:rPr lang="fr-FR" sz="3600" b="1" dirty="0"/>
              <a:t>Grille d’évaluation des 4 domaines prioritaires de l’ABD dans le programme/projet </a:t>
            </a:r>
            <a:r>
              <a:rPr lang="fr-FR" sz="3600" b="1" dirty="0" smtClean="0"/>
              <a:t>DSSR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09365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7504" y="1628800"/>
            <a:ext cx="8820472" cy="4695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0"/>
              </a:spcAft>
            </a:pPr>
            <a:r>
              <a:rPr lang="fr-FR" sz="3200" b="1" kern="0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 peut utiliser ces grilles d’évaluation et comment ?</a:t>
            </a:r>
            <a:endParaRPr lang="fr-FR" sz="4000" b="1" kern="0" dirty="0">
              <a:solidFill>
                <a:srgbClr val="FF0000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3600" dirty="0">
                <a:latin typeface="Arial Narrow" panose="020B0606020202030204" pitchFamily="34" charset="0"/>
                <a:ea typeface="Lucida Sans Unicode" panose="020B0602030504020204" pitchFamily="34" charset="0"/>
              </a:rPr>
              <a:t> </a:t>
            </a:r>
            <a:endParaRPr lang="fr-FR" sz="3200" dirty="0"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600" dirty="0">
                <a:latin typeface="Arial Narrow" panose="020B0606020202030204" pitchFamily="34" charset="0"/>
                <a:ea typeface="Lucida Sans Unicode" panose="020B0602030504020204" pitchFamily="34" charset="0"/>
              </a:rPr>
              <a:t>Ces grilles d’évaluation peuvent être utilisées par </a:t>
            </a:r>
            <a:r>
              <a:rPr lang="fr-FR" sz="3600" dirty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les organisations et les personnes impliquées dans la gestion du cycle des programmes/projets DSSR</a:t>
            </a:r>
            <a:r>
              <a:rPr lang="fr-FR" sz="3600" dirty="0">
                <a:latin typeface="Arial Narrow" panose="020B0606020202030204" pitchFamily="34" charset="0"/>
                <a:ea typeface="Lucida Sans Unicode" panose="020B0602030504020204" pitchFamily="34" charset="0"/>
              </a:rPr>
              <a:t>, que ce soit au niveau des </a:t>
            </a:r>
            <a:r>
              <a:rPr lang="fr-FR" sz="3600" dirty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services techniques de l’Etat, des PTF </a:t>
            </a:r>
            <a:r>
              <a:rPr lang="fr-FR" sz="3600" dirty="0">
                <a:latin typeface="Arial Narrow" panose="020B0606020202030204" pitchFamily="34" charset="0"/>
                <a:ea typeface="Lucida Sans Unicode" panose="020B0602030504020204" pitchFamily="34" charset="0"/>
              </a:rPr>
              <a:t>ou de </a:t>
            </a:r>
            <a:r>
              <a:rPr lang="fr-FR" sz="3600" dirty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la société civile (</a:t>
            </a:r>
            <a:r>
              <a:rPr lang="fr-FR" sz="3600" dirty="0" err="1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ONGs</a:t>
            </a:r>
            <a:r>
              <a:rPr lang="fr-FR" sz="3600" dirty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, associations, groupements, etc.)</a:t>
            </a:r>
            <a:endParaRPr lang="fr-FR" sz="3200" dirty="0">
              <a:solidFill>
                <a:srgbClr val="FF0000"/>
              </a:solidFill>
              <a:effectLst/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3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251520" y="2492896"/>
            <a:ext cx="4752528" cy="3456384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fr-FR" sz="36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Module </a:t>
            </a:r>
            <a:r>
              <a:rPr lang="fr-FR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2: </a:t>
            </a:r>
          </a:p>
          <a:p>
            <a:endParaRPr lang="fr-FR" sz="1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 Comprendre et appliquer </a:t>
            </a:r>
          </a:p>
          <a:p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la programmation basée sur les droits </a:t>
            </a:r>
          </a:p>
          <a:p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dans le secteur DSSR »</a:t>
            </a:r>
          </a:p>
        </p:txBody>
      </p:sp>
      <p:sp>
        <p:nvSpPr>
          <p:cNvPr id="2" name="Rectangle 1"/>
          <p:cNvSpPr/>
          <p:nvPr/>
        </p:nvSpPr>
        <p:spPr>
          <a:xfrm>
            <a:off x="827584" y="145234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BOITE À OUTILS</a:t>
            </a:r>
            <a:r>
              <a:rPr lang="fr-F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 GESTIONNAIRE  DE PROGRAMME DSSR</a:t>
            </a:r>
            <a:endParaRPr lang="fr-ML" sz="1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 9" descr="Module 2 - Comprendre et appliquer la programmation basée sur les droits dans le secteur DSSR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7" t="25850" r="23893" b="9051"/>
          <a:stretch/>
        </p:blipFill>
        <p:spPr>
          <a:xfrm>
            <a:off x="5148064" y="1942436"/>
            <a:ext cx="3430832" cy="4726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92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211" y="1916832"/>
            <a:ext cx="5013176" cy="450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4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499532"/>
              </p:ext>
            </p:extLst>
          </p:nvPr>
        </p:nvGraphicFramePr>
        <p:xfrm>
          <a:off x="107505" y="3140968"/>
          <a:ext cx="2016223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3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lvl="0"/>
                      <a:r>
                        <a:rPr lang="fr-FR" sz="4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Sections</a:t>
                      </a:r>
                      <a:r>
                        <a:rPr lang="fr-FR" sz="4000" b="1" kern="12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4 &amp; 5:</a:t>
                      </a:r>
                      <a:endParaRPr lang="fr-FR" sz="40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graphicFrame>
        <p:nvGraphicFramePr>
          <p:cNvPr id="10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593695"/>
              </p:ext>
            </p:extLst>
          </p:nvPr>
        </p:nvGraphicFramePr>
        <p:xfrm>
          <a:off x="2286000" y="1628800"/>
          <a:ext cx="6487844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7844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3528392">
                <a:tc>
                  <a:txBody>
                    <a:bodyPr/>
                    <a:lstStyle/>
                    <a:p>
                      <a:pPr lvl="0" algn="l"/>
                      <a:r>
                        <a:rPr lang="fr-FR" sz="5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L’ABDH et les principes des droits de l’homme</a:t>
                      </a:r>
                    </a:p>
                    <a:p>
                      <a:pPr lvl="0" algn="l"/>
                      <a:r>
                        <a:rPr lang="fr-FR" sz="7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lang="fr-FR" sz="5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 algn="l"/>
                      <a:r>
                        <a:rPr lang="fr-ML" sz="5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Grilles d’évaluation des 4 domaines prioritaires de L’ABDH</a:t>
                      </a:r>
                      <a:endParaRPr lang="fr-FR" sz="5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1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646227"/>
              </p:ext>
            </p:extLst>
          </p:nvPr>
        </p:nvGraphicFramePr>
        <p:xfrm>
          <a:off x="107505" y="3140968"/>
          <a:ext cx="2952327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7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lvl="0"/>
                      <a:r>
                        <a:rPr lang="fr-FR" sz="48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Section</a:t>
                      </a:r>
                      <a:r>
                        <a:rPr lang="fr-FR" sz="4800" b="1" kern="12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4</a:t>
                      </a:r>
                      <a:endParaRPr lang="fr-FR" sz="48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  <p:graphicFrame>
        <p:nvGraphicFramePr>
          <p:cNvPr id="10" name="Tableau 6">
            <a:extLst>
              <a:ext uri="{FF2B5EF4-FFF2-40B4-BE49-F238E27FC236}">
                <a16:creationId xmlns="" xmlns:a16="http://schemas.microsoft.com/office/drawing/2014/main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666436"/>
              </p:ext>
            </p:extLst>
          </p:nvPr>
        </p:nvGraphicFramePr>
        <p:xfrm>
          <a:off x="3203848" y="1700808"/>
          <a:ext cx="5425980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5980">
                  <a:extLst>
                    <a:ext uri="{9D8B030D-6E8A-4147-A177-3AD203B41FA5}">
                      <a16:colId xmlns="" xmlns:a16="http://schemas.microsoft.com/office/drawing/2014/main" val="1244654844"/>
                    </a:ext>
                  </a:extLst>
                </a:gridCol>
              </a:tblGrid>
              <a:tr h="3600400">
                <a:tc>
                  <a:txBody>
                    <a:bodyPr/>
                    <a:lstStyle/>
                    <a:p>
                      <a:pPr lvl="0" algn="l"/>
                      <a:endParaRPr lang="fr-FR" sz="5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r>
                        <a:rPr lang="fr-FR" sz="5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L’ABDH et les principes des droits de l’homme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984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59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3528" y="1700808"/>
            <a:ext cx="86409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L’ABDH a été en grande partie élaborée et promue par les Nations </a:t>
            </a:r>
            <a:r>
              <a:rPr lang="fr-FR" sz="3600" b="1" dirty="0" smtClean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Unies</a:t>
            </a:r>
          </a:p>
          <a:p>
            <a:endParaRPr lang="fr-FR" sz="1400" b="1" dirty="0">
              <a:latin typeface="Arial Narrow" panose="020B0606020202030204" pitchFamily="34" charset="0"/>
              <a:cs typeface="Lucida Sans Unicode" panose="020B0602030504020204" pitchFamily="34" charset="0"/>
            </a:endParaRPr>
          </a:p>
          <a:p>
            <a:r>
              <a:rPr lang="fr-FR" sz="3600" b="1" dirty="0">
                <a:solidFill>
                  <a:srgbClr val="FF0000"/>
                </a:solidFill>
              </a:rPr>
              <a:t>Les principes sont définis comme suit </a:t>
            </a:r>
            <a:r>
              <a:rPr lang="fr-FR" sz="3600" b="1" dirty="0" smtClean="0">
                <a:solidFill>
                  <a:srgbClr val="FF0000"/>
                </a:solidFill>
              </a:rPr>
              <a:t>:</a:t>
            </a:r>
          </a:p>
          <a:p>
            <a:endParaRPr lang="fr-FR" b="1" dirty="0"/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fr-FR" sz="3600" b="1" dirty="0"/>
              <a:t>Inaliénabilité, indivisibilité et interdépendance des droits de l'homme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fr-FR" sz="3600" b="1" dirty="0"/>
              <a:t>Autonomisation et participation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fr-FR" sz="3600" b="1" dirty="0"/>
              <a:t>Égalité et non-discrimination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fr-FR" sz="3600" b="1" dirty="0" smtClean="0"/>
              <a:t>Responsabilité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48135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621824"/>
            <a:ext cx="9144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Les quatre domaines d’interventions de </a:t>
            </a:r>
            <a:r>
              <a:rPr lang="fr-FR" sz="3600" b="1" dirty="0" smtClean="0">
                <a:solidFill>
                  <a:srgbClr val="FF0000"/>
                </a:solidFill>
              </a:rPr>
              <a:t>l’ABDH</a:t>
            </a:r>
          </a:p>
          <a:p>
            <a:endParaRPr lang="fr-FR" sz="2000" b="1" dirty="0">
              <a:solidFill>
                <a:srgbClr val="FF0000"/>
              </a:solidFill>
            </a:endParaRPr>
          </a:p>
          <a:p>
            <a:r>
              <a:rPr lang="fr-FR" sz="3600" b="1" dirty="0"/>
              <a:t>L’Institut </a:t>
            </a:r>
            <a:r>
              <a:rPr lang="fr-FR" sz="3600" b="1" dirty="0" err="1"/>
              <a:t>Dannois</a:t>
            </a:r>
            <a:r>
              <a:rPr lang="fr-FR" sz="3600" b="1" dirty="0"/>
              <a:t> a élaboré ces principes en quatre domaines d’intervention </a:t>
            </a:r>
            <a:r>
              <a:rPr lang="fr-FR" sz="3600" b="1" dirty="0" smtClean="0"/>
              <a:t>concrets:</a:t>
            </a:r>
          </a:p>
          <a:p>
            <a:endParaRPr lang="fr-FR" sz="1600" b="1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3600" b="1" dirty="0"/>
              <a:t>Les groupes les plus vulnérables ;</a:t>
            </a:r>
            <a:endParaRPr lang="fr-FR" sz="3600" b="1" i="1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3600" b="1" dirty="0"/>
              <a:t>Les causes profondes 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3600" b="1" dirty="0"/>
              <a:t>Les détenteurs de droits et détenteurs d'obligations 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3600" b="1" dirty="0"/>
              <a:t>L’autonomisation</a:t>
            </a:r>
            <a:r>
              <a:rPr lang="fr-FR" sz="3600" b="1" dirty="0" smtClean="0"/>
              <a:t>.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361560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9451" y="1548854"/>
            <a:ext cx="8676456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600" b="1" dirty="0">
                <a:solidFill>
                  <a:srgbClr val="FF0000"/>
                </a:solidFill>
              </a:rPr>
              <a:t>Mettre l'accent sur les groupes les plus </a:t>
            </a:r>
            <a:r>
              <a:rPr lang="fr-FR" sz="3600" b="1" dirty="0" smtClean="0">
                <a:solidFill>
                  <a:srgbClr val="FF0000"/>
                </a:solidFill>
              </a:rPr>
              <a:t>vulnérables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fr-FR" sz="3600" b="1" dirty="0"/>
              <a:t>Les efforts de développement ciblant / incluant les groupes vulnérables, défavorisés ou exclus </a:t>
            </a:r>
            <a:r>
              <a:rPr lang="fr-FR" sz="3600" b="1" dirty="0" smtClean="0"/>
              <a:t>;</a:t>
            </a:r>
          </a:p>
          <a:p>
            <a:pPr lvl="0"/>
            <a:endParaRPr lang="fr-FR" sz="200" b="1" dirty="0" smtClean="0"/>
          </a:p>
          <a:p>
            <a:pPr lvl="0"/>
            <a:endParaRPr lang="fr-FR" sz="900" b="1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fr-FR" sz="3600" b="1" dirty="0"/>
              <a:t>des travaux de développement prêtant attention aux formes structurelles et indirectes de vulnérabilité et de </a:t>
            </a:r>
            <a:r>
              <a:rPr lang="fr-FR" sz="3600" b="1" dirty="0" smtClean="0"/>
              <a:t>discrimination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88891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2" y="1548854"/>
            <a:ext cx="876639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fr-FR" sz="3600" b="1" dirty="0" smtClean="0">
                <a:solidFill>
                  <a:srgbClr val="FF0000"/>
                </a:solidFill>
              </a:rPr>
              <a:t>Mettre </a:t>
            </a:r>
            <a:r>
              <a:rPr lang="fr-FR" sz="3600" b="1" dirty="0">
                <a:solidFill>
                  <a:srgbClr val="FF0000"/>
                </a:solidFill>
              </a:rPr>
              <a:t>l'accent sur les causes profondes de la pauvreté, des privations et des violations des droits de l'homme se traduit par </a:t>
            </a:r>
            <a:r>
              <a:rPr lang="fr-FR" sz="3600" b="1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endParaRPr lang="fr-FR" sz="1100" b="1" dirty="0">
              <a:solidFill>
                <a:srgbClr val="FF0000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fr-FR" sz="3500" b="1" dirty="0"/>
              <a:t>des programmes de développement décrivant une situation non seulement en termes de besoins, mais également en termes d’obligation incombant à la société de respecter les droits des </a:t>
            </a:r>
            <a:r>
              <a:rPr lang="fr-FR" sz="3500" b="1" dirty="0" smtClean="0"/>
              <a:t>individus.</a:t>
            </a:r>
            <a:endParaRPr lang="fr-FR" sz="3500" b="1" dirty="0"/>
          </a:p>
        </p:txBody>
      </p:sp>
    </p:spTree>
    <p:extLst>
      <p:ext uri="{BB962C8B-B14F-4D97-AF65-F5344CB8AC3E}">
        <p14:creationId xmlns:p14="http://schemas.microsoft.com/office/powerpoint/2010/main" val="67961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2" y="1867465"/>
            <a:ext cx="876639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fr-FR" sz="3600" b="1" dirty="0" smtClean="0">
                <a:solidFill>
                  <a:srgbClr val="FF0000"/>
                </a:solidFill>
              </a:rPr>
              <a:t>Mettre </a:t>
            </a:r>
            <a:r>
              <a:rPr lang="fr-FR" sz="3600" b="1" dirty="0">
                <a:solidFill>
                  <a:srgbClr val="FF0000"/>
                </a:solidFill>
              </a:rPr>
              <a:t>l'accent sur la relation entre les détenteurs de droits et les détenteurs d'obligations implique </a:t>
            </a:r>
            <a:r>
              <a:rPr lang="fr-FR" sz="3600" b="1" dirty="0" smtClean="0">
                <a:solidFill>
                  <a:srgbClr val="FF0000"/>
                </a:solidFill>
              </a:rPr>
              <a:t>:</a:t>
            </a:r>
          </a:p>
          <a:p>
            <a:endParaRPr lang="fr-FR" sz="2000" b="1" dirty="0">
              <a:solidFill>
                <a:srgbClr val="FF0000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fr-FR" sz="4000" b="1" dirty="0" smtClean="0"/>
              <a:t>des programmes de développement qui s’inspirent des recommandations des organismes internationaux de défense des droits de l’homme ;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9415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361</Words>
  <Application>Microsoft Office PowerPoint</Application>
  <PresentationFormat>Affichage à l'écran (4:3)</PresentationFormat>
  <Paragraphs>104</Paragraphs>
  <Slides>20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0" baseType="lpstr">
      <vt:lpstr>Arial</vt:lpstr>
      <vt:lpstr>Arial Black</vt:lpstr>
      <vt:lpstr>Arial Narrow</vt:lpstr>
      <vt:lpstr>Calibri</vt:lpstr>
      <vt:lpstr>Calibri Light</vt:lpstr>
      <vt:lpstr>Lucida Sans Unicode</vt:lpstr>
      <vt:lpstr>Times New Roman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Sory Ibrahima MONEKATA</dc:creator>
  <cp:lastModifiedBy>Santos</cp:lastModifiedBy>
  <cp:revision>111</cp:revision>
  <dcterms:created xsi:type="dcterms:W3CDTF">2019-09-21T10:35:26Z</dcterms:created>
  <dcterms:modified xsi:type="dcterms:W3CDTF">2019-10-07T04:46:01Z</dcterms:modified>
</cp:coreProperties>
</file>