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6858000" cy="9144000"/>
  <p:embeddedFontLst>
    <p:embeddedFont>
      <p:font typeface="Arial Narrow"/>
      <p:regular r:id="rId17"/>
      <p:bold r:id="rId18"/>
      <p:italic r:id="rId19"/>
      <p:boldItalic r:id="rId20"/>
    </p:embeddedFont>
    <p:embeddedFont>
      <p:font typeface="Arial Black"/>
      <p:regular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gF2CVlZGsZL3uBV28F4ozq8jiA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03B7149-4FB4-4F48-83E8-8D88745DDA9D}">
  <a:tblStyle styleId="{103B7149-4FB4-4F48-83E8-8D88745DDA9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Italic.fntdata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font" Target="fonts/ArialBlack-regular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ArialNarrow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ArialNarrow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ArialNarrow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M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785" algn="ctr" dir="3180000" dist="33020">
              <a:srgbClr val="000000">
                <a:alpha val="29803"/>
              </a:srgbClr>
            </a:outerShdw>
            <a:reflection blurRad="0" dir="0" dist="0" endA="300" endPos="35000" fadeDir="5400000" kx="0" rotWithShape="0" algn="bl" stA="52000" stPos="0" sy="-100000" ky="0"/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Arial"/>
              <a:buNone/>
            </a:pPr>
            <a:r>
              <a:rPr b="0" i="0" lang="fr-ML" sz="6000" u="none" cap="none" strike="noStrike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BIENVENUE</a:t>
            </a:r>
            <a:endParaRPr/>
          </a:p>
          <a:p>
            <a:pPr indent="-342900" lvl="0" marL="342900" marR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rgbClr val="00206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42900" lvl="0" marL="342900" marR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rgbClr val="00206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42900" lvl="0" marL="342900" marR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rgbClr val="00206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42900" lvl="0" marL="342900" marR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rgbClr val="00206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206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42900" lvl="0" marL="3429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206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descr="C:\Documents and Settings\ANA VASILACHE\Local Settings\Temporary Internet Files\Content.IE5\I4923J77\MCj04420220000[1].wmf" id="93" name="Google Shape;9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90" name="Google Shape;190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0"/>
          <p:cNvSpPr/>
          <p:nvPr/>
        </p:nvSpPr>
        <p:spPr>
          <a:xfrm>
            <a:off x="251195" y="2060848"/>
            <a:ext cx="8712968" cy="2800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ML" sz="8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Merci et</a:t>
            </a:r>
            <a:r>
              <a:rPr b="1" lang="fr-ML" sz="8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8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ML" sz="8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À Très bientôt…! </a:t>
            </a:r>
            <a:endParaRPr b="1" sz="8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01" name="Google Shape;10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 txBox="1"/>
          <p:nvPr/>
        </p:nvSpPr>
        <p:spPr>
          <a:xfrm>
            <a:off x="251520" y="2492896"/>
            <a:ext cx="4752528" cy="345638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ML" sz="36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Module 2: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ML" sz="36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« Comprendre et appliquer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ML" sz="36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la programmation basée sur les droits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ML" sz="36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dans le secteur DSSR »</a:t>
            </a: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fr-ML" sz="180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BOITE À OUTILS DU GESTIONNAIRE  DE PROGRAMME DSSR</a:t>
            </a:r>
            <a:endParaRPr sz="160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Module 2 - Comprendre et appliquer la programmation basée sur les droits dans le secteur DSSR - Microsoft Word" id="106" name="Google Shape;106;p2"/>
          <p:cNvPicPr preferRelativeResize="0"/>
          <p:nvPr/>
        </p:nvPicPr>
        <p:blipFill rotWithShape="1">
          <a:blip r:embed="rId8">
            <a:alphaModFix/>
          </a:blip>
          <a:srcRect b="9050" l="24907" r="23892" t="25850"/>
          <a:stretch/>
        </p:blipFill>
        <p:spPr>
          <a:xfrm>
            <a:off x="5148064" y="1942436"/>
            <a:ext cx="3430832" cy="4726924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13" name="Google Shape;113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6" name="Google Shape;116;p3"/>
          <p:cNvGraphicFramePr/>
          <p:nvPr/>
        </p:nvGraphicFramePr>
        <p:xfrm>
          <a:off x="107504" y="314096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{103B7149-4FB4-4F48-83E8-8D88745DDA9D}</a:tableStyleId>
              </a:tblPr>
              <a:tblGrid>
                <a:gridCol w="3296525"/>
              </a:tblGrid>
              <a:tr h="1008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ML" sz="60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Section 3:</a:t>
                      </a:r>
                      <a:endParaRPr b="1" sz="60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7" name="Google Shape;117;p3"/>
          <p:cNvGraphicFramePr/>
          <p:nvPr/>
        </p:nvGraphicFramePr>
        <p:xfrm>
          <a:off x="3419872" y="19888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{103B7149-4FB4-4F48-83E8-8D88745DDA9D}</a:tableStyleId>
              </a:tblPr>
              <a:tblGrid>
                <a:gridCol w="5353975"/>
              </a:tblGrid>
              <a:tr h="35284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8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6000"/>
                        <a:buFont typeface="Calibri"/>
                        <a:buNone/>
                      </a:pPr>
                      <a:r>
                        <a:rPr b="1" lang="fr-ML" sz="60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L’ABDH et la promotion des DSSR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24" name="Google Shape;124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"/>
          <p:cNvSpPr/>
          <p:nvPr/>
        </p:nvSpPr>
        <p:spPr>
          <a:xfrm>
            <a:off x="395211" y="1764680"/>
            <a:ext cx="8497269" cy="4616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fr-ML" sz="4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Les DSSR </a:t>
            </a:r>
            <a:r>
              <a:rPr b="1" lang="fr-ML" sz="4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sont des </a:t>
            </a:r>
            <a:r>
              <a:rPr b="1" lang="fr-ML" sz="4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droits humains universellement</a:t>
            </a:r>
            <a:r>
              <a:rPr b="1" lang="fr-ML" sz="4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applicables, indivisibles et indéniables. Les DSSR sont fondés sur d'autres droits de l'homme - tels que </a:t>
            </a:r>
            <a:r>
              <a:rPr b="1" lang="fr-ML" sz="4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le droit à la santé, le droit à la vie privée</a:t>
            </a:r>
            <a:r>
              <a:rPr b="1" lang="fr-ML" sz="4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et le droit de ne pas subir de violence ni de discrimination</a:t>
            </a:r>
            <a:endParaRPr b="1" sz="4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34" name="Google Shape;134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/>
          <p:nvPr/>
        </p:nvSpPr>
        <p:spPr>
          <a:xfrm>
            <a:off x="179513" y="1556792"/>
            <a:ext cx="8712968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fr-ML" sz="4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Quelques Droits des Personnes Vulnérables:</a:t>
            </a:r>
            <a:endParaRPr b="1" sz="4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5"/>
          <p:cNvSpPr/>
          <p:nvPr/>
        </p:nvSpPr>
        <p:spPr>
          <a:xfrm>
            <a:off x="179513" y="2975716"/>
            <a:ext cx="8676801" cy="33855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71500" lvl="0" marL="57150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0404C"/>
              </a:buClr>
              <a:buSzPts val="1000"/>
              <a:buFont typeface="Noto Sans Symbols"/>
              <a:buChar char="⮚"/>
            </a:pPr>
            <a:r>
              <a:rPr b="1" lang="fr-ML" sz="4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Droit à l'égalité ;</a:t>
            </a:r>
            <a:endParaRPr b="1" sz="3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571500" lvl="0" marL="57150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0404C"/>
              </a:buClr>
              <a:buSzPts val="1000"/>
              <a:buFont typeface="Noto Sans Symbols"/>
              <a:buChar char="⮚"/>
            </a:pPr>
            <a:r>
              <a:rPr b="1" lang="fr-ML" sz="4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Droit à la participation ;</a:t>
            </a:r>
            <a:endParaRPr b="1" sz="3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571500" lvl="0" marL="57150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0404C"/>
              </a:buClr>
              <a:buSzPts val="1000"/>
              <a:buFont typeface="Noto Sans Symbols"/>
              <a:buChar char="⮚"/>
            </a:pPr>
            <a:r>
              <a:rPr b="1" lang="fr-ML" sz="4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Droit à la vie et à ne pas être lésé dans ses droits ;</a:t>
            </a:r>
            <a:endParaRPr b="1" sz="3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571500" lvl="0" marL="57150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0404C"/>
              </a:buClr>
              <a:buSzPts val="1000"/>
              <a:buFont typeface="Noto Sans Symbols"/>
              <a:buChar char="⮚"/>
            </a:pPr>
            <a:r>
              <a:rPr b="1" lang="fr-ML" sz="4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Droit à la vie privée ;</a:t>
            </a:r>
            <a:endParaRPr b="1" sz="3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45" name="Google Shape;145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6"/>
          <p:cNvSpPr/>
          <p:nvPr/>
        </p:nvSpPr>
        <p:spPr>
          <a:xfrm>
            <a:off x="179513" y="1340768"/>
            <a:ext cx="8712968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fr-ML" sz="4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Quelques Droits des Personnes Vulnérables:</a:t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6"/>
          <p:cNvSpPr/>
          <p:nvPr/>
        </p:nvSpPr>
        <p:spPr>
          <a:xfrm>
            <a:off x="179513" y="2636912"/>
            <a:ext cx="8712967" cy="403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71500" lvl="0" marL="5715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Droit à l'autonomie personnelle et à la reconnaissance de la loi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Droit de penser et de s’exprimer librement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Droit à la santé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Droit de savoir et d'apprendre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Droit de choisir ou non de se marier ou d'avoir des enfants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Droit de faire respecter ses droits.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56" name="Google Shape;156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7"/>
          <p:cNvSpPr/>
          <p:nvPr/>
        </p:nvSpPr>
        <p:spPr>
          <a:xfrm>
            <a:off x="179513" y="1340768"/>
            <a:ext cx="8712968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ML" sz="4000" u="none" cap="none" strike="noStrike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Les avantages de l’ABDH pour le secteur DSSR</a:t>
            </a:r>
            <a:endParaRPr b="1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/>
          <p:nvPr/>
        </p:nvSpPr>
        <p:spPr>
          <a:xfrm>
            <a:off x="179513" y="2636912"/>
            <a:ext cx="8712967" cy="403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un cadre pour traiter les problèmes de santé sexuel et reproductive des êtres humains les plus pauvres et les plus vulnérables 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comprend la pauvreté non seulement comme une circonstance personnelle, mais aussi dans le contexte de la communauté, du gouvernement et de la société internationale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68" name="Google Shape;168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8"/>
          <p:cNvSpPr/>
          <p:nvPr/>
        </p:nvSpPr>
        <p:spPr>
          <a:xfrm>
            <a:off x="1" y="1376184"/>
            <a:ext cx="8964162" cy="55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une meilleure concentration sur les causes profondes de la pauvreté en mettant l'accent sur la responsabilité des détenteurs d'obligations dans les réponses aux besoins des DSSR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une vision dynamique de la pauvreté en mettant l’accent sur les rapports de force et la politique à travers l’inclusion de toute la gamme des droits inaliénables et indivisibles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offre une légitimité à travers un cadre de développement commun et internationalement reconnu ;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001" id="179" name="Google Shape;179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9552" y="389667"/>
            <a:ext cx="1746448" cy="807085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9"/>
          <p:cNvSpPr/>
          <p:nvPr/>
        </p:nvSpPr>
        <p:spPr>
          <a:xfrm>
            <a:off x="72008" y="1484784"/>
            <a:ext cx="8892480" cy="523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reconnaît et aide les États à s'acquitter de leurs obligations internationales envers leurs citoyens sans discrimination ;</a:t>
            </a:r>
            <a:endParaRPr/>
          </a:p>
          <a:p>
            <a:pPr indent="0" lvl="0" marL="0" marR="0" rtl="0" algn="just">
              <a:lnSpc>
                <a:spcPct val="97000"/>
              </a:lnSpc>
              <a:spcBef>
                <a:spcPts val="12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457200" lvl="0" marL="457200" marR="0" rtl="0" algn="just">
              <a:lnSpc>
                <a:spcPct val="97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renforce l’autonomisation en établissant des relations responsables entre les structures de l’État, les groupes sociaux et l’individu;</a:t>
            </a:r>
            <a:endParaRPr/>
          </a:p>
          <a:p>
            <a:pPr indent="0" lvl="0" marL="0" marR="0" rtl="0" algn="just">
              <a:lnSpc>
                <a:spcPct val="97000"/>
              </a:lnSpc>
              <a:spcBef>
                <a:spcPts val="12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457200" lvl="0" marL="457200" marR="0" rtl="0" algn="just">
              <a:lnSpc>
                <a:spcPct val="97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fr-ML" sz="3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dispose d’un potentiel considérable pour apporter des changements positifs dans la vie des gens grâce à son action axée sur l’injustice, les inégalités, la discrimination, l’exploitation et le déni.</a:t>
            </a:r>
            <a:endParaRPr b="1"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2019-09-21T10:35:26Z</dcterms:created>
  <dc:creator>Sory Ibrahima MONEKATA</dc:creator>
</cp:coreProperties>
</file>