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256" r:id="rId2"/>
    <p:sldId id="334" r:id="rId3"/>
    <p:sldId id="336" r:id="rId4"/>
    <p:sldId id="335" r:id="rId5"/>
    <p:sldId id="337" r:id="rId6"/>
    <p:sldId id="338" r:id="rId7"/>
    <p:sldId id="33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75404" autoAdjust="0"/>
  </p:normalViewPr>
  <p:slideViewPr>
    <p:cSldViewPr>
      <p:cViewPr varScale="1">
        <p:scale>
          <a:sx n="56" d="100"/>
          <a:sy n="56" d="100"/>
        </p:scale>
        <p:origin x="16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4305-2DAC-4278-BD45-DA5CBF79BD59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CCD1-AD8A-45AB-A58C-44A0DA7AC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872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7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76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06/10/2019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BIENVENUE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6" descr="C:\Documents and Settings\ANA VASILACHE\Local Settings\Temporary Internet Files\Content.IE5\I4923J77\MCj0442022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lc="http://schemas.openxmlformats.org/drawingml/2006/lockedCanvas" xmlns:w15="http://schemas.microsoft.com/office/word/2012/wordml" xmlns:a16="http://schemas.microsoft.com/office/drawing/2014/main" xmlns="" xmlns:xdr="http://schemas.openxmlformats.org/drawingml/2006/spreadsheetDrawing" xmlns:w="http://schemas.openxmlformats.org/wordprocessingml/2006/main" xmlns:w10="urn:schemas-microsoft-com:office:word" xmlns:v="urn:schemas-microsoft-com:vml" xmlns:o="urn:schemas-microsoft-com:office:offic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1520" y="2492896"/>
            <a:ext cx="4752528" cy="3456384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fr-FR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Module </a:t>
            </a:r>
            <a:r>
              <a:rPr lang="fr-FR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2: </a:t>
            </a:r>
          </a:p>
          <a:p>
            <a:endParaRPr lang="fr-FR" sz="1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Comprendre et appliquer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 programmation basée sur les droits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dans le secteur DSSR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4523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BOITE À OUTILS</a:t>
            </a:r>
            <a:r>
              <a:rPr lang="fr-F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 GESTIONNAIRE  DE PROGRAMME DSSR</a:t>
            </a:r>
            <a:endParaRPr lang="fr-ML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 9" descr="Module 2 - Comprendre et appliquer la programmation basée sur les droits dans le secteur DSSR - Microsoft Wor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7" t="25850" r="23893" b="9051"/>
          <a:stretch/>
        </p:blipFill>
        <p:spPr>
          <a:xfrm>
            <a:off x="5148064" y="1942436"/>
            <a:ext cx="3430832" cy="4726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79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32313"/>
              </p:ext>
            </p:extLst>
          </p:nvPr>
        </p:nvGraphicFramePr>
        <p:xfrm>
          <a:off x="107504" y="3140968"/>
          <a:ext cx="3296519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519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fr-FR" sz="6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fr-FR" sz="60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60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2:</a:t>
                      </a:r>
                      <a:endParaRPr lang="fr-FR" sz="6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xmlns="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99275"/>
              </p:ext>
            </p:extLst>
          </p:nvPr>
        </p:nvGraphicFramePr>
        <p:xfrm>
          <a:off x="3491880" y="1844824"/>
          <a:ext cx="535397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972">
                  <a:extLst>
                    <a:ext uri="{9D8B030D-6E8A-4147-A177-3AD203B41FA5}">
                      <a16:colId xmlns:a16="http://schemas.microsoft.com/office/drawing/2014/main" xmlns="" val="1244654844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pPr lvl="0" algn="ctr"/>
                      <a:endParaRPr lang="fr-FR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fr-FR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6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fr-FR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pproches     au développement</a:t>
                      </a:r>
                      <a:endParaRPr lang="fr-FR" sz="6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528" y="1836107"/>
            <a:ext cx="81756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/>
              <a:t> </a:t>
            </a:r>
            <a:r>
              <a:rPr lang="fr-FR" sz="4000" b="1" dirty="0" smtClean="0"/>
              <a:t>Il </a:t>
            </a:r>
            <a:r>
              <a:rPr lang="fr-FR" sz="4000" b="1" dirty="0"/>
              <a:t>est </a:t>
            </a:r>
            <a:r>
              <a:rPr lang="fr-FR" sz="4000" b="1" dirty="0">
                <a:solidFill>
                  <a:srgbClr val="FF0000"/>
                </a:solidFill>
              </a:rPr>
              <a:t>essentiel</a:t>
            </a:r>
            <a:r>
              <a:rPr lang="fr-FR" sz="4000" b="1" dirty="0"/>
              <a:t> pour les </a:t>
            </a:r>
            <a:r>
              <a:rPr lang="fr-FR" sz="4000" b="1" dirty="0">
                <a:solidFill>
                  <a:srgbClr val="FF0000"/>
                </a:solidFill>
              </a:rPr>
              <a:t>gestionnaires de programmes ou de projets </a:t>
            </a:r>
            <a:r>
              <a:rPr lang="fr-FR" sz="4000" b="1" dirty="0"/>
              <a:t>de </a:t>
            </a:r>
            <a:r>
              <a:rPr lang="fr-FR" sz="4000" b="1" dirty="0">
                <a:solidFill>
                  <a:srgbClr val="FF0000"/>
                </a:solidFill>
              </a:rPr>
              <a:t>comprendre la différence </a:t>
            </a:r>
            <a:r>
              <a:rPr lang="fr-FR" sz="4000" b="1" dirty="0"/>
              <a:t>entre cette </a:t>
            </a:r>
            <a:r>
              <a:rPr lang="fr-FR" sz="4000" b="1" dirty="0">
                <a:solidFill>
                  <a:srgbClr val="FF0000"/>
                </a:solidFill>
              </a:rPr>
              <a:t>approche</a:t>
            </a:r>
            <a:r>
              <a:rPr lang="fr-FR" sz="4000" b="1" dirty="0"/>
              <a:t> et les </a:t>
            </a:r>
            <a:r>
              <a:rPr lang="fr-FR" sz="4000" b="1" dirty="0" smtClean="0">
                <a:solidFill>
                  <a:srgbClr val="FF0000"/>
                </a:solidFill>
              </a:rPr>
              <a:t>2 </a:t>
            </a:r>
            <a:r>
              <a:rPr lang="fr-FR" sz="4000" b="1" dirty="0">
                <a:solidFill>
                  <a:srgbClr val="FF0000"/>
                </a:solidFill>
              </a:rPr>
              <a:t>autres approches au </a:t>
            </a:r>
            <a:r>
              <a:rPr lang="fr-FR" sz="4000" b="1" dirty="0" smtClean="0">
                <a:solidFill>
                  <a:srgbClr val="FF0000"/>
                </a:solidFill>
              </a:rPr>
              <a:t>développement </a:t>
            </a:r>
            <a:r>
              <a:rPr lang="fr-FR" sz="4000" b="1" dirty="0" smtClean="0"/>
              <a:t>basées </a:t>
            </a:r>
            <a:r>
              <a:rPr lang="fr-FR" sz="4000" b="1" dirty="0"/>
              <a:t>respectivement sur la charité et les besoins, par opposition aux droits. 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2939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6493" y="184482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L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28511"/>
              </p:ext>
            </p:extLst>
          </p:nvPr>
        </p:nvGraphicFramePr>
        <p:xfrm>
          <a:off x="215191" y="1556792"/>
          <a:ext cx="8784975" cy="467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3200" b="1" dirty="0" smtClean="0"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la charité </a:t>
                      </a:r>
                      <a:endParaRPr lang="fr-FR" sz="3200" b="1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3200" b="1" dirty="0" smtClean="0">
                          <a:effectLst/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les besoins</a:t>
                      </a:r>
                      <a:endParaRPr lang="fr-FR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3200" b="1" dirty="0" smtClean="0">
                          <a:effectLst/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les droits</a:t>
                      </a:r>
                      <a:endParaRPr lang="fr-FR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1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focalise sur les intrants, pas sur les 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résultats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Se focalise sur les intrants et les résultats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Se focalise sur le </a:t>
                      </a:r>
                      <a:r>
                        <a:rPr lang="fr-FR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processus</a:t>
                      </a:r>
                      <a:r>
                        <a:rPr lang="fr-ML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 et les résultats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 l’accent sur plus de charité </a:t>
                      </a:r>
                      <a:endParaRPr lang="fr-FR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Mets l’accent sur la satisfaction des besoins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800" b="1" dirty="0" smtClean="0"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Lucida Sans Unicode" panose="020B0602030504020204" pitchFamily="34" charset="0"/>
                        </a:rPr>
                        <a:t>Mets l’accent sur la jouissance des droits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5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6493" y="184482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L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43937"/>
              </p:ext>
            </p:extLst>
          </p:nvPr>
        </p:nvGraphicFramePr>
        <p:xfrm>
          <a:off x="107505" y="1340768"/>
          <a:ext cx="889266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736304"/>
                <a:gridCol w="3636078"/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dirty="0" smtClean="0"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la charité </a:t>
                      </a:r>
                      <a:endParaRPr lang="fr-FR" sz="2400" b="1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dirty="0" smtClean="0">
                          <a:effectLst/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les besoins</a:t>
                      </a:r>
                      <a:endParaRPr lang="fr-F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dirty="0" smtClean="0">
                          <a:effectLst/>
                          <a:latin typeface="Arial Narrow" panose="020B0606020202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Approche basée sur les droits</a:t>
                      </a:r>
                      <a:endParaRPr lang="fr-F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1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Reconnait la responsabilité morale des riches envers les pauvres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Reconnait les besoins comme des réclamations valides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Reconnait les droits des individus et des groupes comme des revendications à l’endroit des détenteurs d’obligations 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411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sont vus comme des victimes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sont des objets des interventions de développement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et les groupes sont renforcés pour revendiquer leurs droits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méritent l’assistance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méritent l’assistance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individus ont droit à l’assistance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2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95" y="2060848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8800" b="1" dirty="0" smtClean="0">
                <a:solidFill>
                  <a:schemeClr val="accent1"/>
                </a:solidFill>
                <a:latin typeface="Script MT Bold" panose="03040602040607080904" pitchFamily="66" charset="0"/>
              </a:rPr>
              <a:t>Merci et</a:t>
            </a:r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  <a:p>
            <a:pPr lvl="0" algn="ctr"/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À Très bientôt…!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523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220</Words>
  <Application>Microsoft Office PowerPoint</Application>
  <PresentationFormat>Affichage à l'écran (4:3)</PresentationFormat>
  <Paragraphs>43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Lucida Sans Unicode</vt:lpstr>
      <vt:lpstr>Script MT Bold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Santos</cp:lastModifiedBy>
  <cp:revision>106</cp:revision>
  <dcterms:created xsi:type="dcterms:W3CDTF">2019-09-21T10:35:26Z</dcterms:created>
  <dcterms:modified xsi:type="dcterms:W3CDTF">2019-10-07T00:03:37Z</dcterms:modified>
</cp:coreProperties>
</file>