
<file path=[Content_Types].xml><?xml version="1.0" encoding="utf-8"?>
<Types xmlns="http://schemas.openxmlformats.org/package/2006/content-types">
  <Default Extension="png" ContentType="image/png"/>
  <Default Extension="tmp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9"/>
  </p:notesMasterIdLst>
  <p:sldIdLst>
    <p:sldId id="256" r:id="rId2"/>
    <p:sldId id="334" r:id="rId3"/>
    <p:sldId id="336" r:id="rId4"/>
    <p:sldId id="335" r:id="rId5"/>
    <p:sldId id="337" r:id="rId6"/>
    <p:sldId id="338" r:id="rId7"/>
    <p:sldId id="331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44" autoAdjust="0"/>
    <p:restoredTop sz="75404" autoAdjust="0"/>
  </p:normalViewPr>
  <p:slideViewPr>
    <p:cSldViewPr>
      <p:cViewPr varScale="1">
        <p:scale>
          <a:sx n="56" d="100"/>
          <a:sy n="56" d="100"/>
        </p:scale>
        <p:origin x="1632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6A4305-2DAC-4278-BD45-DA5CBF79BD59}" type="datetimeFigureOut">
              <a:rPr lang="fr-FR" smtClean="0"/>
              <a:t>06/10/2019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65CCD1-AD8A-45AB-A58C-44A0DA7AC4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7389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5CCD1-AD8A-45AB-A58C-44A0DA7AC438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3872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5CCD1-AD8A-45AB-A58C-44A0DA7AC438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3677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65CCD1-AD8A-45AB-A58C-44A0DA7AC438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8765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06/10/2019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47132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06/10/2019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1001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06/10/2019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466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06/10/2019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9786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06/10/2019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8810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06/10/2019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7913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06/10/2019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797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06/10/2019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5176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06/10/2019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0706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06/10/2019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538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06/10/2019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219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3A859-C551-474D-AB37-89C3EE1DCF67}" type="datetimeFigureOut">
              <a:rPr lang="fr-FR" smtClean="0"/>
              <a:t>06/10/2019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67003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7.tmp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ubtitle 2"/>
          <p:cNvSpPr txBox="1">
            <a:spLocks/>
          </p:cNvSpPr>
          <p:nvPr/>
        </p:nvSpPr>
        <p:spPr>
          <a:xfrm>
            <a:off x="1371600" y="1428736"/>
            <a:ext cx="6400800" cy="1295400"/>
          </a:xfrm>
          <a:prstGeom prst="rect">
            <a:avLst/>
          </a:pr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BIENVENUE</a:t>
            </a: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12" name="Picture 6" descr="C:\Documents and Settings\ANA VASILACHE\Local Settings\Temporary Internet Files\Content.IE5\I4923J77\MCj04420220000[1].wm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485156"/>
            <a:ext cx="4876800" cy="404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24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lc="http://schemas.openxmlformats.org/drawingml/2006/lockedCanvas" xmlns:w15="http://schemas.microsoft.com/office/word/2012/wordml" xmlns:a16="http://schemas.microsoft.com/office/drawing/2014/main" xmlns="" xmlns:xdr="http://schemas.openxmlformats.org/drawingml/2006/spreadsheetDrawing" xmlns:w="http://schemas.openxmlformats.org/wordprocessingml/2006/main" xmlns:w10="urn:schemas-microsoft-com:office:word" xmlns:v="urn:schemas-microsoft-com:vml" xmlns:o="urn:schemas-microsoft-com:office:offic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 bwMode="auto">
          <a:xfrm>
            <a:off x="251520" y="2492896"/>
            <a:ext cx="4752528" cy="3456384"/>
          </a:xfrm>
          <a:prstGeom prst="rect">
            <a:avLst/>
          </a:prstGeom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r>
              <a:rPr lang="fr-FR" sz="3600" b="1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Module </a:t>
            </a:r>
            <a:r>
              <a:rPr lang="fr-FR" sz="36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2: </a:t>
            </a:r>
          </a:p>
          <a:p>
            <a:endParaRPr lang="fr-FR" sz="1600" b="1" dirty="0">
              <a:ln w="127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FR" sz="3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fr-FR" sz="3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 Comprendre et appliquer </a:t>
            </a:r>
          </a:p>
          <a:p>
            <a:r>
              <a:rPr lang="fr-FR" sz="3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la programmation basée sur les droits </a:t>
            </a:r>
          </a:p>
          <a:p>
            <a:r>
              <a:rPr lang="fr-FR" sz="3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dans le secteur DSSR »</a:t>
            </a:r>
          </a:p>
        </p:txBody>
      </p:sp>
      <p:sp>
        <p:nvSpPr>
          <p:cNvPr id="2" name="Rectangle 1"/>
          <p:cNvSpPr/>
          <p:nvPr/>
        </p:nvSpPr>
        <p:spPr>
          <a:xfrm>
            <a:off x="827584" y="1452344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ML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BOITE À OUTILS</a:t>
            </a:r>
            <a:r>
              <a:rPr lang="fr-FR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ML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DU GESTIONNAIRE  DE PROGRAMME DSSR</a:t>
            </a:r>
            <a:endParaRPr lang="fr-ML" sz="1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" name="Image 9" descr="Module 2 - Comprendre et appliquer la programmation basée sur les droits dans le secteur DSSR - Microsoft Word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7" t="25850" r="23893" b="9051"/>
          <a:stretch/>
        </p:blipFill>
        <p:spPr>
          <a:xfrm>
            <a:off x="5148064" y="1942436"/>
            <a:ext cx="3430832" cy="47269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9792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xmlns="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graphicFrame>
        <p:nvGraphicFramePr>
          <p:cNvPr id="3" name="Tableau 6">
            <a:extLst>
              <a:ext uri="{FF2B5EF4-FFF2-40B4-BE49-F238E27FC236}">
                <a16:creationId xmlns:a16="http://schemas.microsoft.com/office/drawing/2014/main" xmlns="" id="{08C07A44-9F5F-4C61-B594-DC16DA5DD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132313"/>
              </p:ext>
            </p:extLst>
          </p:nvPr>
        </p:nvGraphicFramePr>
        <p:xfrm>
          <a:off x="107504" y="3140968"/>
          <a:ext cx="3296519" cy="1008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6519">
                  <a:extLst>
                    <a:ext uri="{9D8B030D-6E8A-4147-A177-3AD203B41FA5}">
                      <a16:colId xmlns:a16="http://schemas.microsoft.com/office/drawing/2014/main" xmlns="" val="1244654844"/>
                    </a:ext>
                  </a:extLst>
                </a:gridCol>
              </a:tblGrid>
              <a:tr h="1008112">
                <a:tc>
                  <a:txBody>
                    <a:bodyPr/>
                    <a:lstStyle/>
                    <a:p>
                      <a:pPr lvl="0"/>
                      <a:r>
                        <a:rPr lang="fr-FR" sz="6000" b="1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Section</a:t>
                      </a:r>
                      <a:r>
                        <a:rPr lang="fr-FR" sz="6000" b="1" kern="1200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6000" b="1" kern="1200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2:</a:t>
                      </a:r>
                      <a:endParaRPr lang="fr-FR" sz="6000" b="1" kern="12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9843985"/>
                  </a:ext>
                </a:extLst>
              </a:tr>
            </a:tbl>
          </a:graphicData>
        </a:graphic>
      </p:graphicFrame>
      <p:graphicFrame>
        <p:nvGraphicFramePr>
          <p:cNvPr id="10" name="Tableau 6">
            <a:extLst>
              <a:ext uri="{FF2B5EF4-FFF2-40B4-BE49-F238E27FC236}">
                <a16:creationId xmlns:a16="http://schemas.microsoft.com/office/drawing/2014/main" xmlns="" id="{08C07A44-9F5F-4C61-B594-DC16DA5DD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199275"/>
              </p:ext>
            </p:extLst>
          </p:nvPr>
        </p:nvGraphicFramePr>
        <p:xfrm>
          <a:off x="3491880" y="1844824"/>
          <a:ext cx="5353972" cy="3528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3972">
                  <a:extLst>
                    <a:ext uri="{9D8B030D-6E8A-4147-A177-3AD203B41FA5}">
                      <a16:colId xmlns:a16="http://schemas.microsoft.com/office/drawing/2014/main" xmlns="" val="1244654844"/>
                    </a:ext>
                  </a:extLst>
                </a:gridCol>
              </a:tblGrid>
              <a:tr h="3528392">
                <a:tc>
                  <a:txBody>
                    <a:bodyPr/>
                    <a:lstStyle/>
                    <a:p>
                      <a:pPr lvl="0" algn="ctr"/>
                      <a:endParaRPr lang="fr-FR" sz="2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ctr"/>
                      <a:r>
                        <a:rPr lang="fr-FR" sz="6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60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</a:t>
                      </a:r>
                      <a:r>
                        <a:rPr lang="fr-FR" sz="6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pproches     au développement</a:t>
                      </a:r>
                      <a:endParaRPr lang="fr-FR" sz="6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09843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078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xmlns="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23528" y="1836107"/>
            <a:ext cx="817565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4000" b="1" dirty="0"/>
              <a:t> </a:t>
            </a:r>
            <a:r>
              <a:rPr lang="fr-FR" sz="4000" b="1" dirty="0" smtClean="0"/>
              <a:t>Il </a:t>
            </a:r>
            <a:r>
              <a:rPr lang="fr-FR" sz="4000" b="1" dirty="0"/>
              <a:t>est </a:t>
            </a:r>
            <a:r>
              <a:rPr lang="fr-FR" sz="4000" b="1" dirty="0">
                <a:solidFill>
                  <a:srgbClr val="FF0000"/>
                </a:solidFill>
              </a:rPr>
              <a:t>essentiel</a:t>
            </a:r>
            <a:r>
              <a:rPr lang="fr-FR" sz="4000" b="1" dirty="0"/>
              <a:t> pour les </a:t>
            </a:r>
            <a:r>
              <a:rPr lang="fr-FR" sz="4000" b="1" dirty="0">
                <a:solidFill>
                  <a:srgbClr val="FF0000"/>
                </a:solidFill>
              </a:rPr>
              <a:t>gestionnaires de programmes ou de projets </a:t>
            </a:r>
            <a:r>
              <a:rPr lang="fr-FR" sz="4000" b="1" dirty="0"/>
              <a:t>de </a:t>
            </a:r>
            <a:r>
              <a:rPr lang="fr-FR" sz="4000" b="1" dirty="0">
                <a:solidFill>
                  <a:srgbClr val="FF0000"/>
                </a:solidFill>
              </a:rPr>
              <a:t>comprendre la différence </a:t>
            </a:r>
            <a:r>
              <a:rPr lang="fr-FR" sz="4000" b="1" dirty="0"/>
              <a:t>entre cette </a:t>
            </a:r>
            <a:r>
              <a:rPr lang="fr-FR" sz="4000" b="1" dirty="0">
                <a:solidFill>
                  <a:srgbClr val="FF0000"/>
                </a:solidFill>
              </a:rPr>
              <a:t>approche</a:t>
            </a:r>
            <a:r>
              <a:rPr lang="fr-FR" sz="4000" b="1" dirty="0"/>
              <a:t> et les </a:t>
            </a:r>
            <a:r>
              <a:rPr lang="fr-FR" sz="4000" b="1" dirty="0" smtClean="0">
                <a:solidFill>
                  <a:srgbClr val="FF0000"/>
                </a:solidFill>
              </a:rPr>
              <a:t>2 </a:t>
            </a:r>
            <a:r>
              <a:rPr lang="fr-FR" sz="4000" b="1" dirty="0">
                <a:solidFill>
                  <a:srgbClr val="FF0000"/>
                </a:solidFill>
              </a:rPr>
              <a:t>autres approches au </a:t>
            </a:r>
            <a:r>
              <a:rPr lang="fr-FR" sz="4000" b="1" dirty="0" smtClean="0">
                <a:solidFill>
                  <a:srgbClr val="FF0000"/>
                </a:solidFill>
              </a:rPr>
              <a:t>développement </a:t>
            </a:r>
            <a:r>
              <a:rPr lang="fr-FR" sz="4000" b="1" dirty="0" smtClean="0"/>
              <a:t>basées </a:t>
            </a:r>
            <a:r>
              <a:rPr lang="fr-FR" sz="4000" b="1" dirty="0"/>
              <a:t>respectivement sur la charité et les besoins, par opposition aux droits. 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129398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xmlns="" id="{6446DF46-437C-4884-B87D-E0D702380AF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666493" y="184482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ML" dirty="0">
                <a:latin typeface="Arial Narrow" panose="020B0606020202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528511"/>
              </p:ext>
            </p:extLst>
          </p:nvPr>
        </p:nvGraphicFramePr>
        <p:xfrm>
          <a:off x="215191" y="1556792"/>
          <a:ext cx="8784975" cy="467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325"/>
                <a:gridCol w="2928325"/>
                <a:gridCol w="2928325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3200" b="1" dirty="0" smtClean="0">
                          <a:latin typeface="Arial Narrow" panose="020B060602020203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rPr>
                        <a:t>Approche basée sur la charité </a:t>
                      </a:r>
                      <a:endParaRPr lang="fr-FR" sz="3200" b="1" dirty="0" smtClean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3200" b="1" dirty="0" smtClean="0">
                          <a:effectLst/>
                          <a:latin typeface="Arial Narrow" panose="020B060602020203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rPr>
                        <a:t>Approche basée sur les besoins</a:t>
                      </a:r>
                      <a:endParaRPr lang="fr-FR" sz="32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3200" b="1" dirty="0" smtClean="0">
                          <a:effectLst/>
                          <a:latin typeface="Arial Narrow" panose="020B060602020203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rPr>
                        <a:t>Approche basée sur les droits</a:t>
                      </a:r>
                      <a:endParaRPr lang="fr-FR" sz="32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18135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 focalise sur les intrants, pas sur les </a:t>
                      </a:r>
                      <a:r>
                        <a:rPr lang="fr-FR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résultats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2800" b="1" dirty="0" smtClean="0">
                          <a:solidFill>
                            <a:schemeClr val="tx1"/>
                          </a:solidFill>
                          <a:effectLst/>
                          <a:latin typeface="Lucida Sans Unicode" panose="020B0602030504020204" pitchFamily="34" charset="0"/>
                          <a:ea typeface="Lucida Sans Unicode" panose="020B0602030504020204" pitchFamily="34" charset="0"/>
                        </a:rPr>
                        <a:t>Se focalise sur les intrants et les résultats</a:t>
                      </a:r>
                      <a:endParaRPr lang="fr-FR" sz="2800" b="1" dirty="0" smtClean="0">
                        <a:solidFill>
                          <a:schemeClr val="tx1"/>
                        </a:solidFill>
                        <a:effectLst/>
                        <a:latin typeface="Lucida Sans Unicode" panose="020B0602030504020204" pitchFamily="34" charset="0"/>
                        <a:ea typeface="Lucida Sans Unicode" panose="020B06020305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2800" b="1" dirty="0" smtClean="0">
                          <a:solidFill>
                            <a:schemeClr val="tx1"/>
                          </a:solidFill>
                          <a:effectLst/>
                          <a:latin typeface="Lucida Sans Unicode" panose="020B0602030504020204" pitchFamily="34" charset="0"/>
                          <a:ea typeface="Lucida Sans Unicode" panose="020B0602030504020204" pitchFamily="34" charset="0"/>
                        </a:rPr>
                        <a:t>Se focalise sur le </a:t>
                      </a:r>
                      <a:r>
                        <a:rPr lang="fr-FR" sz="2800" b="1" dirty="0" smtClean="0">
                          <a:solidFill>
                            <a:schemeClr val="tx1"/>
                          </a:solidFill>
                          <a:effectLst/>
                          <a:latin typeface="Lucida Sans Unicode" panose="020B0602030504020204" pitchFamily="34" charset="0"/>
                          <a:ea typeface="Lucida Sans Unicode" panose="020B0602030504020204" pitchFamily="34" charset="0"/>
                        </a:rPr>
                        <a:t>processus</a:t>
                      </a:r>
                      <a:r>
                        <a:rPr lang="fr-ML" sz="2800" b="1" dirty="0" smtClean="0">
                          <a:solidFill>
                            <a:schemeClr val="tx1"/>
                          </a:solidFill>
                          <a:effectLst/>
                          <a:latin typeface="Lucida Sans Unicode" panose="020B0602030504020204" pitchFamily="34" charset="0"/>
                          <a:ea typeface="Lucida Sans Unicode" panose="020B0602030504020204" pitchFamily="34" charset="0"/>
                        </a:rPr>
                        <a:t> et les résultats</a:t>
                      </a:r>
                      <a:endParaRPr lang="fr-FR" sz="2800" b="1" dirty="0" smtClean="0">
                        <a:solidFill>
                          <a:schemeClr val="tx1"/>
                        </a:solidFill>
                        <a:effectLst/>
                        <a:latin typeface="Lucida Sans Unicode" panose="020B0602030504020204" pitchFamily="34" charset="0"/>
                        <a:ea typeface="Lucida Sans Unicode" panose="020B0602030504020204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 l’accent sur plus de charité </a:t>
                      </a:r>
                      <a:endParaRPr lang="fr-FR" sz="2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2800" b="1" dirty="0" smtClean="0">
                          <a:solidFill>
                            <a:schemeClr val="tx1"/>
                          </a:solidFill>
                          <a:effectLst/>
                          <a:latin typeface="Lucida Sans Unicode" panose="020B0602030504020204" pitchFamily="34" charset="0"/>
                          <a:ea typeface="Lucida Sans Unicode" panose="020B0602030504020204" pitchFamily="34" charset="0"/>
                        </a:rPr>
                        <a:t>Mets l’accent sur la satisfaction des besoins</a:t>
                      </a:r>
                      <a:endParaRPr lang="fr-FR" sz="2800" b="1" dirty="0" smtClean="0">
                        <a:solidFill>
                          <a:schemeClr val="tx1"/>
                        </a:solidFill>
                        <a:effectLst/>
                        <a:latin typeface="Lucida Sans Unicode" panose="020B0602030504020204" pitchFamily="34" charset="0"/>
                        <a:ea typeface="Lucida Sans Unicode" panose="020B06020305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2800" b="1" dirty="0" smtClean="0">
                          <a:solidFill>
                            <a:schemeClr val="tx1"/>
                          </a:solidFill>
                          <a:effectLst/>
                          <a:latin typeface="Lucida Sans Unicode" panose="020B0602030504020204" pitchFamily="34" charset="0"/>
                          <a:ea typeface="Lucida Sans Unicode" panose="020B0602030504020204" pitchFamily="34" charset="0"/>
                        </a:rPr>
                        <a:t>Mets l’accent sur la jouissance des droits</a:t>
                      </a:r>
                      <a:endParaRPr lang="fr-FR" sz="2800" b="1" dirty="0" smtClean="0">
                        <a:solidFill>
                          <a:schemeClr val="tx1"/>
                        </a:solidFill>
                        <a:effectLst/>
                        <a:latin typeface="Lucida Sans Unicode" panose="020B0602030504020204" pitchFamily="34" charset="0"/>
                        <a:ea typeface="Lucida Sans Unicode" panose="020B0602030504020204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156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xmlns="" id="{6446DF46-437C-4884-B87D-E0D702380AF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666493" y="184482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ML" dirty="0">
                <a:latin typeface="Arial Narrow" panose="020B0606020202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343937"/>
              </p:ext>
            </p:extLst>
          </p:nvPr>
        </p:nvGraphicFramePr>
        <p:xfrm>
          <a:off x="107505" y="1340768"/>
          <a:ext cx="8892662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736304"/>
                <a:gridCol w="3636078"/>
              </a:tblGrid>
              <a:tr h="6480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2400" b="1" dirty="0" smtClean="0">
                          <a:latin typeface="Arial Narrow" panose="020B060602020203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rPr>
                        <a:t>Approche basée sur la charité </a:t>
                      </a:r>
                      <a:endParaRPr lang="fr-FR" sz="2400" b="1" dirty="0" smtClean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2400" b="1" dirty="0" smtClean="0">
                          <a:effectLst/>
                          <a:latin typeface="Arial Narrow" panose="020B060602020203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rPr>
                        <a:t>Approche basée sur les besoins</a:t>
                      </a:r>
                      <a:endParaRPr lang="fr-FR" sz="2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2400" b="1" dirty="0" smtClean="0">
                          <a:effectLst/>
                          <a:latin typeface="Arial Narrow" panose="020B060602020203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rPr>
                        <a:t>Approche basée sur les droits</a:t>
                      </a:r>
                      <a:endParaRPr lang="fr-FR" sz="2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1819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Reconnait la responsabilité morale des riches envers les pauvres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Reconnait les besoins comme des réclamations valides</a:t>
                      </a:r>
                      <a:endParaRPr lang="fr-FR" sz="2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Reconnait les droits des individus et des groupes comme des revendications à l’endroit des détenteurs d’obligations </a:t>
                      </a:r>
                      <a:endParaRPr lang="fr-FR" sz="2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14111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individus sont vus comme des victimes</a:t>
                      </a:r>
                      <a:endParaRPr lang="fr-FR" sz="2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individus sont des objets des interventions de développement</a:t>
                      </a:r>
                      <a:endParaRPr lang="fr-FR" sz="2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individus et les groupes sont renforcés pour revendiquer leurs droits</a:t>
                      </a:r>
                      <a:endParaRPr lang="fr-FR" sz="2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individus méritent l’assistance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individus méritent l’assistance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individus ont droit à l’assistance</a:t>
                      </a:r>
                      <a:endParaRPr lang="fr-FR" sz="2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429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xmlns="" id="{6446DF46-437C-4884-B87D-E0D702380AF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51195" y="2060848"/>
            <a:ext cx="871296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8800" b="1" dirty="0" smtClean="0">
                <a:solidFill>
                  <a:schemeClr val="accent1"/>
                </a:solidFill>
                <a:latin typeface="Script MT Bold" panose="03040602040607080904" pitchFamily="66" charset="0"/>
              </a:rPr>
              <a:t>Merci et</a:t>
            </a:r>
            <a:r>
              <a:rPr lang="fr-FR" sz="8800" b="1" dirty="0" smtClean="0">
                <a:solidFill>
                  <a:srgbClr val="FF0000"/>
                </a:solidFill>
                <a:latin typeface="Script MT Bold" panose="03040602040607080904" pitchFamily="66" charset="0"/>
              </a:rPr>
              <a:t> </a:t>
            </a:r>
            <a:endParaRPr lang="fr-FR" sz="8800" b="1" dirty="0">
              <a:solidFill>
                <a:srgbClr val="FF0000"/>
              </a:solidFill>
              <a:latin typeface="Script MT Bold" panose="03040602040607080904" pitchFamily="66" charset="0"/>
            </a:endParaRPr>
          </a:p>
          <a:p>
            <a:pPr lvl="0" algn="ctr"/>
            <a:r>
              <a:rPr lang="fr-FR" sz="8800" b="1" dirty="0" smtClean="0">
                <a:solidFill>
                  <a:srgbClr val="FF0000"/>
                </a:solidFill>
                <a:latin typeface="Script MT Bold" panose="03040602040607080904" pitchFamily="66" charset="0"/>
              </a:rPr>
              <a:t>À Très bientôt…! </a:t>
            </a:r>
            <a:endParaRPr lang="fr-FR" sz="8800" b="1" dirty="0">
              <a:solidFill>
                <a:srgbClr val="FF0000"/>
              </a:solidFill>
              <a:latin typeface="Script MT Bold" panose="030406020406070809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0523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1576</TotalTime>
  <Words>220</Words>
  <Application>Microsoft Office PowerPoint</Application>
  <PresentationFormat>Affichage à l'écran (4:3)</PresentationFormat>
  <Paragraphs>43</Paragraphs>
  <Slides>7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5" baseType="lpstr">
      <vt:lpstr>Arial</vt:lpstr>
      <vt:lpstr>Arial Black</vt:lpstr>
      <vt:lpstr>Arial Narrow</vt:lpstr>
      <vt:lpstr>Calibri</vt:lpstr>
      <vt:lpstr>Lucida Sans Unicode</vt:lpstr>
      <vt:lpstr>Script MT Bold</vt:lpstr>
      <vt:lpstr>Verdana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Sory Ibrahima MONEKATA</dc:creator>
  <cp:lastModifiedBy>Santos</cp:lastModifiedBy>
  <cp:revision>106</cp:revision>
  <dcterms:created xsi:type="dcterms:W3CDTF">2019-09-21T10:35:26Z</dcterms:created>
  <dcterms:modified xsi:type="dcterms:W3CDTF">2019-10-07T00:03:37Z</dcterms:modified>
</cp:coreProperties>
</file>