
<file path=[Content_Types].xml><?xml version="1.0" encoding="utf-8"?>
<Types xmlns="http://schemas.openxmlformats.org/package/2006/content-types">
  <Default Extension="png" ContentType="image/png"/>
  <Default Extension="tmp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notesMasterIdLst>
    <p:notesMasterId r:id="rId15"/>
  </p:notesMasterIdLst>
  <p:sldIdLst>
    <p:sldId id="256" r:id="rId2"/>
    <p:sldId id="341" r:id="rId3"/>
    <p:sldId id="322" r:id="rId4"/>
    <p:sldId id="332" r:id="rId5"/>
    <p:sldId id="334" r:id="rId6"/>
    <p:sldId id="335" r:id="rId7"/>
    <p:sldId id="336" r:id="rId8"/>
    <p:sldId id="337" r:id="rId9"/>
    <p:sldId id="338" r:id="rId10"/>
    <p:sldId id="339" r:id="rId11"/>
    <p:sldId id="333" r:id="rId12"/>
    <p:sldId id="340" r:id="rId13"/>
    <p:sldId id="328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44" autoAdjust="0"/>
    <p:restoredTop sz="94103" autoAdjust="0"/>
  </p:normalViewPr>
  <p:slideViewPr>
    <p:cSldViewPr>
      <p:cViewPr varScale="1">
        <p:scale>
          <a:sx n="74" d="100"/>
          <a:sy n="74" d="100"/>
        </p:scale>
        <p:origin x="112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6A4305-2DAC-4278-BD45-DA5CBF79BD59}" type="datetimeFigureOut">
              <a:rPr lang="fr-FR" smtClean="0"/>
              <a:t>06/10/2019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65CCD1-AD8A-45AB-A58C-44A0DA7AC4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7389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65CCD1-AD8A-45AB-A58C-44A0DA7AC438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2685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06/10/2019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47132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06/10/2019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1001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06/10/2019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466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06/10/2019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9786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06/10/2019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8810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06/10/2019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7913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06/10/2019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797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06/10/2019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5176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06/10/2019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0706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06/10/2019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538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06/10/2019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219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3A859-C551-474D-AB37-89C3EE1DCF67}" type="datetimeFigureOut">
              <a:rPr lang="fr-FR" smtClean="0"/>
              <a:t>06/10/2019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67003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7.tmp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8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9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ubtitle 2"/>
          <p:cNvSpPr txBox="1">
            <a:spLocks/>
          </p:cNvSpPr>
          <p:nvPr/>
        </p:nvSpPr>
        <p:spPr>
          <a:xfrm>
            <a:off x="1371600" y="1428736"/>
            <a:ext cx="6400800" cy="1295400"/>
          </a:xfrm>
          <a:prstGeom prst="rect">
            <a:avLst/>
          </a:pr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BIENVENUE</a:t>
            </a: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12" name="Picture 6" descr="C:\Documents and Settings\ANA VASILACHE\Local Settings\Temporary Internet Files\Content.IE5\I4923J77\MCj04420220000[1].wm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485156"/>
            <a:ext cx="4876800" cy="404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xmlns="" id="{6446DF46-437C-4884-B87D-E0D702380AF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24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xmlns="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graphicFrame>
        <p:nvGraphicFramePr>
          <p:cNvPr id="3" name="Tableau 6">
            <a:extLst>
              <a:ext uri="{FF2B5EF4-FFF2-40B4-BE49-F238E27FC236}">
                <a16:creationId xmlns:a16="http://schemas.microsoft.com/office/drawing/2014/main" xmlns="" id="{08C07A44-9F5F-4C61-B594-DC16DA5DD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415975"/>
              </p:ext>
            </p:extLst>
          </p:nvPr>
        </p:nvGraphicFramePr>
        <p:xfrm>
          <a:off x="251520" y="1484784"/>
          <a:ext cx="8352928" cy="1008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2928">
                  <a:extLst>
                    <a:ext uri="{9D8B030D-6E8A-4147-A177-3AD203B41FA5}">
                      <a16:colId xmlns:a16="http://schemas.microsoft.com/office/drawing/2014/main" xmlns="" val="1244654844"/>
                    </a:ext>
                  </a:extLst>
                </a:gridCol>
              </a:tblGrid>
              <a:tr h="1008112">
                <a:tc>
                  <a:txBody>
                    <a:bodyPr/>
                    <a:lstStyle/>
                    <a:p>
                      <a:pPr marL="285750" lvl="0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fr-ML" sz="4200" b="1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Personnes exclues ou marginalisées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9843985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23528" y="2488828"/>
            <a:ext cx="85689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ML" sz="3600" b="1" dirty="0">
                <a:solidFill>
                  <a:srgbClr val="FF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Une personne exclue</a:t>
            </a:r>
            <a:r>
              <a:rPr lang="fr-ML" sz="3600" dirty="0">
                <a:solidFill>
                  <a:srgbClr val="FF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ML" sz="3600" dirty="0">
                <a:solidFill>
                  <a:srgbClr val="444A4D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 une « personne qui a été rejetée, chassée du groupe, de l'organisation, de l'institution dont elle faisait partie</a:t>
            </a:r>
            <a:r>
              <a:rPr lang="fr-ML" sz="3600" dirty="0" smtClean="0">
                <a:solidFill>
                  <a:srgbClr val="444A4D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.»</a:t>
            </a:r>
            <a:endParaRPr lang="fr-FR" sz="3600" dirty="0"/>
          </a:p>
        </p:txBody>
      </p:sp>
      <p:sp>
        <p:nvSpPr>
          <p:cNvPr id="7" name="Rectangle 6"/>
          <p:cNvSpPr/>
          <p:nvPr/>
        </p:nvSpPr>
        <p:spPr>
          <a:xfrm>
            <a:off x="323528" y="4843026"/>
            <a:ext cx="85689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ML" sz="36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une personne marginalisée</a:t>
            </a:r>
            <a:r>
              <a:rPr lang="fr-ML" sz="3600" dirty="0" smtClean="0">
                <a:solidFill>
                  <a:srgbClr val="FF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ML" sz="3600" dirty="0" smtClean="0">
                <a:solidFill>
                  <a:srgbClr val="444A4D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 </a:t>
            </a:r>
            <a:r>
              <a:rPr lang="fr-ML" sz="3600" dirty="0">
                <a:solidFill>
                  <a:srgbClr val="444A4D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 mise à l'écart de la société, </a:t>
            </a:r>
            <a:r>
              <a:rPr lang="fr-ML" sz="3600" dirty="0" smtClean="0">
                <a:solidFill>
                  <a:srgbClr val="444A4D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située </a:t>
            </a:r>
            <a:r>
              <a:rPr lang="fr-ML" sz="3600" dirty="0">
                <a:solidFill>
                  <a:srgbClr val="444A4D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dehors du centre d'une activité »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253949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xmlns="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graphicFrame>
        <p:nvGraphicFramePr>
          <p:cNvPr id="3" name="Tableau 6">
            <a:extLst>
              <a:ext uri="{FF2B5EF4-FFF2-40B4-BE49-F238E27FC236}">
                <a16:creationId xmlns:a16="http://schemas.microsoft.com/office/drawing/2014/main" xmlns="" id="{08C07A44-9F5F-4C61-B594-DC16DA5DD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282693"/>
              </p:ext>
            </p:extLst>
          </p:nvPr>
        </p:nvGraphicFramePr>
        <p:xfrm>
          <a:off x="323528" y="1556792"/>
          <a:ext cx="8352928" cy="1008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2928">
                  <a:extLst>
                    <a:ext uri="{9D8B030D-6E8A-4147-A177-3AD203B41FA5}">
                      <a16:colId xmlns:a16="http://schemas.microsoft.com/office/drawing/2014/main" xmlns="" val="1244654844"/>
                    </a:ext>
                  </a:extLst>
                </a:gridCol>
              </a:tblGrid>
              <a:tr h="1008112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07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fr-ML" sz="4200" b="1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droits de l’homme</a:t>
                      </a:r>
                      <a:endParaRPr lang="fr-FR" sz="4200" b="1" kern="1200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9843985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0" y="2779181"/>
            <a:ext cx="867645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>
              <a:spcAft>
                <a:spcPts val="0"/>
              </a:spcAft>
            </a:pPr>
            <a:r>
              <a:rPr lang="fr-ML" sz="40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Lucida Sans Unicode" panose="020B0602030504020204" pitchFamily="34" charset="0"/>
              </a:rPr>
              <a:t>Droits </a:t>
            </a:r>
            <a:r>
              <a:rPr lang="fr-ML" sz="4000" b="1" dirty="0">
                <a:solidFill>
                  <a:srgbClr val="FF0000"/>
                </a:solidFill>
                <a:latin typeface="Arial Narrow" panose="020B0606020202030204" pitchFamily="34" charset="0"/>
                <a:ea typeface="Lucida Sans Unicode" panose="020B0602030504020204" pitchFamily="34" charset="0"/>
              </a:rPr>
              <a:t>inaliénables de tous les êtres humains,</a:t>
            </a:r>
            <a:r>
              <a:rPr lang="fr-ML" sz="4000" b="1" dirty="0">
                <a:solidFill>
                  <a:srgbClr val="000000"/>
                </a:solidFill>
                <a:latin typeface="Arial Narrow" panose="020B0606020202030204" pitchFamily="34" charset="0"/>
                <a:ea typeface="Lucida Sans Unicode" panose="020B0602030504020204" pitchFamily="34" charset="0"/>
              </a:rPr>
              <a:t> quels que soient leur nationalité, lieu de résidence, sexe, origine ethnique ou nationale, couleur, religion, langue ou toute autre condition.</a:t>
            </a:r>
            <a:endParaRPr lang="fr-FR" sz="3600" b="1" dirty="0">
              <a:effectLst/>
              <a:latin typeface="Lucida Sans Unicode" panose="020B0602030504020204" pitchFamily="34" charset="0"/>
              <a:ea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59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xmlns="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graphicFrame>
        <p:nvGraphicFramePr>
          <p:cNvPr id="3" name="Tableau 6">
            <a:extLst>
              <a:ext uri="{FF2B5EF4-FFF2-40B4-BE49-F238E27FC236}">
                <a16:creationId xmlns:a16="http://schemas.microsoft.com/office/drawing/2014/main" xmlns="" id="{08C07A44-9F5F-4C61-B594-DC16DA5DD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552987"/>
              </p:ext>
            </p:extLst>
          </p:nvPr>
        </p:nvGraphicFramePr>
        <p:xfrm>
          <a:off x="323528" y="1556792"/>
          <a:ext cx="8352928" cy="1008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2928">
                  <a:extLst>
                    <a:ext uri="{9D8B030D-6E8A-4147-A177-3AD203B41FA5}">
                      <a16:colId xmlns:a16="http://schemas.microsoft.com/office/drawing/2014/main" xmlns="" val="1244654844"/>
                    </a:ext>
                  </a:extLst>
                </a:gridCol>
              </a:tblGrid>
              <a:tr h="1008112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07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fr-ML" sz="4200" b="1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droits de l’homme sont: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9843985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-396552" y="2348880"/>
            <a:ext cx="6984776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7300" lvl="2" indent="-342900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3200" b="1" dirty="0" smtClean="0">
                <a:latin typeface="Arial Narrow" panose="020B0606020202030204" pitchFamily="34" charset="0"/>
                <a:ea typeface="Lucida Sans Unicode" panose="020B0602030504020204" pitchFamily="34" charset="0"/>
              </a:rPr>
              <a:t> </a:t>
            </a:r>
            <a:r>
              <a:rPr lang="en-US" sz="3200" b="1" dirty="0" err="1" smtClean="0">
                <a:latin typeface="Arial Narrow" panose="020B0606020202030204" pitchFamily="34" charset="0"/>
                <a:ea typeface="Lucida Sans Unicode" panose="020B0602030504020204" pitchFamily="34" charset="0"/>
              </a:rPr>
              <a:t>Universels</a:t>
            </a:r>
            <a:r>
              <a:rPr lang="en-US" sz="3200" b="1" dirty="0" smtClean="0">
                <a:latin typeface="Arial Narrow" panose="020B0606020202030204" pitchFamily="34" charset="0"/>
                <a:ea typeface="Lucida Sans Unicode" panose="020B0602030504020204" pitchFamily="34" charset="0"/>
              </a:rPr>
              <a:t> </a:t>
            </a:r>
            <a:r>
              <a:rPr lang="en-US" sz="3200" b="1" dirty="0">
                <a:latin typeface="Arial Narrow" panose="020B0606020202030204" pitchFamily="34" charset="0"/>
                <a:ea typeface="Lucida Sans Unicode" panose="020B0602030504020204" pitchFamily="34" charset="0"/>
              </a:rPr>
              <a:t>et </a:t>
            </a:r>
            <a:r>
              <a:rPr lang="en-US" sz="3200" b="1" dirty="0" err="1" smtClean="0">
                <a:latin typeface="Arial Narrow" panose="020B0606020202030204" pitchFamily="34" charset="0"/>
                <a:ea typeface="Lucida Sans Unicode" panose="020B0602030504020204" pitchFamily="34" charset="0"/>
              </a:rPr>
              <a:t>inaliénables</a:t>
            </a:r>
            <a:endParaRPr lang="fr-FR" sz="2800" dirty="0" smtClean="0">
              <a:latin typeface="Lucida Sans Unicode" panose="020B0602030504020204" pitchFamily="34" charset="0"/>
              <a:ea typeface="Lucida Sans Unicode" panose="020B0602030504020204" pitchFamily="34" charset="0"/>
            </a:endParaRPr>
          </a:p>
          <a:p>
            <a:pPr marL="1257300" lvl="2" indent="-342900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ML" sz="3200" b="1" dirty="0" smtClean="0">
                <a:latin typeface="Arial Narrow" panose="020B0606020202030204" pitchFamily="34" charset="0"/>
                <a:ea typeface="Lucida Sans Unicode" panose="020B0602030504020204" pitchFamily="34" charset="0"/>
              </a:rPr>
              <a:t> Interdépendants </a:t>
            </a:r>
            <a:r>
              <a:rPr lang="fr-ML" sz="3200" b="1" dirty="0">
                <a:latin typeface="Arial Narrow" panose="020B0606020202030204" pitchFamily="34" charset="0"/>
                <a:ea typeface="Lucida Sans Unicode" panose="020B0602030504020204" pitchFamily="34" charset="0"/>
              </a:rPr>
              <a:t>et indivisibles</a:t>
            </a:r>
            <a:endParaRPr lang="fr-FR" sz="2800" dirty="0">
              <a:latin typeface="Lucida Sans Unicode" panose="020B0602030504020204" pitchFamily="34" charset="0"/>
              <a:ea typeface="Lucida Sans Unicode" panose="020B0602030504020204" pitchFamily="34" charset="0"/>
            </a:endParaRPr>
          </a:p>
          <a:p>
            <a:pPr marL="1257300" lvl="2" indent="-342900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ML" sz="3200" b="1" dirty="0" smtClean="0">
                <a:latin typeface="Arial Narrow" panose="020B0606020202030204" pitchFamily="34" charset="0"/>
                <a:ea typeface="Lucida Sans Unicode" panose="020B0602030504020204" pitchFamily="34" charset="0"/>
              </a:rPr>
              <a:t> Egaux </a:t>
            </a:r>
            <a:r>
              <a:rPr lang="fr-ML" sz="3200" b="1" dirty="0">
                <a:latin typeface="Arial Narrow" panose="020B0606020202030204" pitchFamily="34" charset="0"/>
                <a:ea typeface="Lucida Sans Unicode" panose="020B0602030504020204" pitchFamily="34" charset="0"/>
              </a:rPr>
              <a:t>et non discriminatoires</a:t>
            </a:r>
            <a:endParaRPr lang="fr-FR" sz="2800" dirty="0">
              <a:latin typeface="Lucida Sans Unicode" panose="020B0602030504020204" pitchFamily="34" charset="0"/>
              <a:ea typeface="Lucida Sans Unicode" panose="020B0602030504020204" pitchFamily="34" charset="0"/>
            </a:endParaRPr>
          </a:p>
          <a:p>
            <a:pPr marL="1257300" lvl="2" indent="-342900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ML" sz="3200" b="1" dirty="0" smtClean="0">
                <a:latin typeface="Arial Narrow" panose="020B0606020202030204" pitchFamily="34" charset="0"/>
                <a:ea typeface="Lucida Sans Unicode" panose="020B0602030504020204" pitchFamily="34" charset="0"/>
              </a:rPr>
              <a:t> Obligatoires</a:t>
            </a:r>
            <a:endParaRPr lang="fr-FR" sz="2000" dirty="0">
              <a:latin typeface="Lucida Sans Unicode" panose="020B0602030504020204" pitchFamily="34" charset="0"/>
              <a:ea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18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xmlns="" id="{6446DF46-437C-4884-B87D-E0D702380AF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51195" y="2060848"/>
            <a:ext cx="871296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8800" b="1" dirty="0" smtClean="0">
                <a:solidFill>
                  <a:schemeClr val="accent1"/>
                </a:solidFill>
                <a:latin typeface="Script MT Bold" panose="03040602040607080904" pitchFamily="66" charset="0"/>
              </a:rPr>
              <a:t>Merci et</a:t>
            </a:r>
            <a:r>
              <a:rPr lang="fr-FR" sz="8800" b="1" dirty="0" smtClean="0">
                <a:solidFill>
                  <a:srgbClr val="FF0000"/>
                </a:solidFill>
                <a:latin typeface="Script MT Bold" panose="03040602040607080904" pitchFamily="66" charset="0"/>
              </a:rPr>
              <a:t> </a:t>
            </a:r>
            <a:endParaRPr lang="fr-FR" sz="8800" b="1" dirty="0">
              <a:solidFill>
                <a:srgbClr val="FF0000"/>
              </a:solidFill>
              <a:latin typeface="Script MT Bold" panose="03040602040607080904" pitchFamily="66" charset="0"/>
            </a:endParaRPr>
          </a:p>
          <a:p>
            <a:pPr lvl="0" algn="ctr"/>
            <a:r>
              <a:rPr lang="fr-FR" sz="8800" b="1" dirty="0" smtClean="0">
                <a:solidFill>
                  <a:srgbClr val="FF0000"/>
                </a:solidFill>
                <a:latin typeface="Script MT Bold" panose="03040602040607080904" pitchFamily="66" charset="0"/>
              </a:rPr>
              <a:t>À Très bientôt…! </a:t>
            </a:r>
            <a:endParaRPr lang="fr-FR" sz="8800" b="1" dirty="0">
              <a:solidFill>
                <a:srgbClr val="FF0000"/>
              </a:solidFill>
              <a:latin typeface="Script MT Bold" panose="030406020406070809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70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lc="http://schemas.openxmlformats.org/drawingml/2006/lockedCanvas" xmlns:w15="http://schemas.microsoft.com/office/word/2012/wordml" xmlns:a16="http://schemas.microsoft.com/office/drawing/2014/main" xmlns="" xmlns:xdr="http://schemas.openxmlformats.org/drawingml/2006/spreadsheetDrawing" xmlns:w="http://schemas.openxmlformats.org/wordprocessingml/2006/main" xmlns:w10="urn:schemas-microsoft-com:office:word" xmlns:v="urn:schemas-microsoft-com:vml" xmlns:o="urn:schemas-microsoft-com:office:offic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 bwMode="auto">
          <a:xfrm>
            <a:off x="251520" y="2492896"/>
            <a:ext cx="4752528" cy="3456384"/>
          </a:xfrm>
          <a:prstGeom prst="rect">
            <a:avLst/>
          </a:prstGeom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r>
              <a:rPr lang="fr-FR" sz="3600" b="1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Module </a:t>
            </a:r>
            <a:r>
              <a:rPr lang="fr-FR" sz="36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2: </a:t>
            </a:r>
          </a:p>
          <a:p>
            <a:endParaRPr lang="fr-FR" sz="1600" b="1" dirty="0">
              <a:ln w="127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FR" sz="3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fr-FR" sz="3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 Comprendre et appliquer </a:t>
            </a:r>
          </a:p>
          <a:p>
            <a:r>
              <a:rPr lang="fr-FR" sz="3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la programmation basée sur les droits </a:t>
            </a:r>
          </a:p>
          <a:p>
            <a:r>
              <a:rPr lang="fr-FR" sz="3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dans le secteur DSSR »</a:t>
            </a:r>
          </a:p>
        </p:txBody>
      </p:sp>
      <p:sp>
        <p:nvSpPr>
          <p:cNvPr id="2" name="Rectangle 1"/>
          <p:cNvSpPr/>
          <p:nvPr/>
        </p:nvSpPr>
        <p:spPr>
          <a:xfrm>
            <a:off x="827584" y="1452344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ML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BOITE À OUTILS</a:t>
            </a:r>
            <a:r>
              <a:rPr lang="fr-FR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ML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DU GESTIONNAIRE  DE PROGRAMME DSSR</a:t>
            </a:r>
            <a:endParaRPr lang="fr-ML" sz="1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" name="Image 9" descr="Module 2 - Comprendre et appliquer la programmation basée sur les droits dans le secteur DSSR - Microsoft Word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7" t="25850" r="23893" b="9051"/>
          <a:stretch/>
        </p:blipFill>
        <p:spPr>
          <a:xfrm>
            <a:off x="5148064" y="1942436"/>
            <a:ext cx="3430832" cy="47269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3053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xmlns="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graphicFrame>
        <p:nvGraphicFramePr>
          <p:cNvPr id="3" name="Tableau 6">
            <a:extLst>
              <a:ext uri="{FF2B5EF4-FFF2-40B4-BE49-F238E27FC236}">
                <a16:creationId xmlns:a16="http://schemas.microsoft.com/office/drawing/2014/main" xmlns="" id="{08C07A44-9F5F-4C61-B594-DC16DA5DD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483823"/>
              </p:ext>
            </p:extLst>
          </p:nvPr>
        </p:nvGraphicFramePr>
        <p:xfrm>
          <a:off x="611560" y="3140968"/>
          <a:ext cx="3296519" cy="1008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6519">
                  <a:extLst>
                    <a:ext uri="{9D8B030D-6E8A-4147-A177-3AD203B41FA5}">
                      <a16:colId xmlns:a16="http://schemas.microsoft.com/office/drawing/2014/main" xmlns="" val="1244654844"/>
                    </a:ext>
                  </a:extLst>
                </a:gridCol>
              </a:tblGrid>
              <a:tr h="1008112">
                <a:tc>
                  <a:txBody>
                    <a:bodyPr/>
                    <a:lstStyle/>
                    <a:p>
                      <a:pPr lvl="0"/>
                      <a:r>
                        <a:rPr lang="fr-FR" sz="6000" b="1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Section</a:t>
                      </a:r>
                      <a:r>
                        <a:rPr lang="fr-FR" sz="6000" b="1" kern="1200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1:</a:t>
                      </a:r>
                      <a:endParaRPr lang="fr-FR" sz="6000" b="1" kern="12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9843985"/>
                  </a:ext>
                </a:extLst>
              </a:tr>
            </a:tbl>
          </a:graphicData>
        </a:graphic>
      </p:graphicFrame>
      <p:graphicFrame>
        <p:nvGraphicFramePr>
          <p:cNvPr id="10" name="Tableau 6">
            <a:extLst>
              <a:ext uri="{FF2B5EF4-FFF2-40B4-BE49-F238E27FC236}">
                <a16:creationId xmlns:a16="http://schemas.microsoft.com/office/drawing/2014/main" xmlns="" id="{08C07A44-9F5F-4C61-B594-DC16DA5DD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543056"/>
              </p:ext>
            </p:extLst>
          </p:nvPr>
        </p:nvGraphicFramePr>
        <p:xfrm>
          <a:off x="3923928" y="2132856"/>
          <a:ext cx="4777908" cy="3168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77908">
                  <a:extLst>
                    <a:ext uri="{9D8B030D-6E8A-4147-A177-3AD203B41FA5}">
                      <a16:colId xmlns:a16="http://schemas.microsoft.com/office/drawing/2014/main" xmlns="" val="1244654844"/>
                    </a:ext>
                  </a:extLst>
                </a:gridCol>
              </a:tblGrid>
              <a:tr h="3168352">
                <a:tc>
                  <a:txBody>
                    <a:bodyPr/>
                    <a:lstStyle/>
                    <a:p>
                      <a:pPr lvl="0"/>
                      <a:r>
                        <a:rPr lang="fr-FR" sz="6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Définition des termes et concepts</a:t>
                      </a:r>
                      <a:endParaRPr lang="fr-FR" sz="6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09843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197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xmlns="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graphicFrame>
        <p:nvGraphicFramePr>
          <p:cNvPr id="3" name="Tableau 6">
            <a:extLst>
              <a:ext uri="{FF2B5EF4-FFF2-40B4-BE49-F238E27FC236}">
                <a16:creationId xmlns:a16="http://schemas.microsoft.com/office/drawing/2014/main" xmlns="" id="{08C07A44-9F5F-4C61-B594-DC16DA5DD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171605"/>
              </p:ext>
            </p:extLst>
          </p:nvPr>
        </p:nvGraphicFramePr>
        <p:xfrm>
          <a:off x="179512" y="1412776"/>
          <a:ext cx="8496944" cy="5292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96944">
                  <a:extLst>
                    <a:ext uri="{9D8B030D-6E8A-4147-A177-3AD203B41FA5}">
                      <a16:colId xmlns:a16="http://schemas.microsoft.com/office/drawing/2014/main" xmlns="" val="1244654844"/>
                    </a:ext>
                  </a:extLst>
                </a:gridCol>
              </a:tblGrid>
              <a:tr h="5292977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07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en-US" sz="4200" b="1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ABDH </a:t>
                      </a:r>
                      <a:r>
                        <a:rPr lang="en-US" sz="42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4200" b="1" kern="120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Approche</a:t>
                      </a:r>
                      <a:r>
                        <a:rPr lang="en-US" sz="4200" b="1" kern="12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4200" b="1" kern="1200" baseline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Basée</a:t>
                      </a:r>
                      <a:r>
                        <a:rPr lang="en-US" sz="4200" b="1" kern="12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4200" b="1" kern="1200" baseline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sur</a:t>
                      </a:r>
                      <a:r>
                        <a:rPr lang="en-US" sz="4200" b="1" kern="12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le </a:t>
                      </a:r>
                      <a:r>
                        <a:rPr lang="en-US" sz="4200" b="1" kern="1200" baseline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Droits</a:t>
                      </a:r>
                      <a:r>
                        <a:rPr lang="en-US" sz="4200" b="1" kern="12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4200" b="1" kern="1200" baseline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Humains</a:t>
                      </a:r>
                      <a:r>
                        <a:rPr lang="en-US" sz="4200" b="1" kern="12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indent="0" algn="just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n-US" sz="1800" b="1" kern="12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just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fr-ML" sz="4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 un cadre qui intègre les normes, principes et objectifs du système international des droits de l'homme dans les plans et processus de développement.</a:t>
                      </a:r>
                      <a:endParaRPr lang="fr-FR" sz="42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9843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442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xmlns="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graphicFrame>
        <p:nvGraphicFramePr>
          <p:cNvPr id="3" name="Tableau 6">
            <a:extLst>
              <a:ext uri="{FF2B5EF4-FFF2-40B4-BE49-F238E27FC236}">
                <a16:creationId xmlns:a16="http://schemas.microsoft.com/office/drawing/2014/main" xmlns="" id="{08C07A44-9F5F-4C61-B594-DC16DA5DD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550642"/>
              </p:ext>
            </p:extLst>
          </p:nvPr>
        </p:nvGraphicFramePr>
        <p:xfrm>
          <a:off x="179512" y="1412776"/>
          <a:ext cx="8496944" cy="5292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96944">
                  <a:extLst>
                    <a:ext uri="{9D8B030D-6E8A-4147-A177-3AD203B41FA5}">
                      <a16:colId xmlns:a16="http://schemas.microsoft.com/office/drawing/2014/main" xmlns="" val="1244654844"/>
                    </a:ext>
                  </a:extLst>
                </a:gridCol>
              </a:tblGrid>
              <a:tr h="5292977">
                <a:tc>
                  <a:txBody>
                    <a:bodyPr/>
                    <a:lstStyle/>
                    <a:p>
                      <a:pPr marL="285750" marR="0" indent="-28575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4400" b="1" kern="1200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détenteurs</a:t>
                      </a:r>
                      <a:r>
                        <a:rPr lang="en-US" sz="4400" b="1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4400" b="1" kern="1200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droits</a:t>
                      </a:r>
                      <a:endParaRPr lang="en-US" sz="4400" b="1" kern="1200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2000" b="1" kern="12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4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Chaque être humain est un détenteur de droits.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9843985"/>
                  </a:ext>
                </a:extLst>
              </a:tr>
            </a:tbl>
          </a:graphicData>
        </a:graphic>
      </p:graphicFrame>
      <p:pic>
        <p:nvPicPr>
          <p:cNvPr id="2" name="Imag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336" y="3284983"/>
            <a:ext cx="5432040" cy="3133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15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xmlns="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graphicFrame>
        <p:nvGraphicFramePr>
          <p:cNvPr id="3" name="Tableau 6">
            <a:extLst>
              <a:ext uri="{FF2B5EF4-FFF2-40B4-BE49-F238E27FC236}">
                <a16:creationId xmlns:a16="http://schemas.microsoft.com/office/drawing/2014/main" xmlns="" id="{08C07A44-9F5F-4C61-B594-DC16DA5DD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306545"/>
              </p:ext>
            </p:extLst>
          </p:nvPr>
        </p:nvGraphicFramePr>
        <p:xfrm>
          <a:off x="1079612" y="1412777"/>
          <a:ext cx="6984776" cy="936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84776">
                  <a:extLst>
                    <a:ext uri="{9D8B030D-6E8A-4147-A177-3AD203B41FA5}">
                      <a16:colId xmlns:a16="http://schemas.microsoft.com/office/drawing/2014/main" xmlns="" val="1244654844"/>
                    </a:ext>
                  </a:extLst>
                </a:gridCol>
              </a:tblGrid>
              <a:tr h="936103">
                <a:tc>
                  <a:txBody>
                    <a:bodyPr/>
                    <a:lstStyle/>
                    <a:p>
                      <a:pPr marL="285750" lvl="0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4400" b="1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4800" b="1" kern="1200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détenteurs</a:t>
                      </a:r>
                      <a:r>
                        <a:rPr lang="en-US" sz="4800" b="1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4800" b="1" kern="1200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d’obligations</a:t>
                      </a:r>
                      <a:endParaRPr lang="en-US" sz="4400" b="1" kern="1200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9843985"/>
                  </a:ext>
                </a:extLst>
              </a:tr>
            </a:tbl>
          </a:graphicData>
        </a:graphic>
      </p:graphicFrame>
      <p:graphicFrame>
        <p:nvGraphicFramePr>
          <p:cNvPr id="9" name="Tableau 6">
            <a:extLst>
              <a:ext uri="{FF2B5EF4-FFF2-40B4-BE49-F238E27FC236}">
                <a16:creationId xmlns:a16="http://schemas.microsoft.com/office/drawing/2014/main" xmlns="" id="{08C07A44-9F5F-4C61-B594-DC16DA5DD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569804"/>
              </p:ext>
            </p:extLst>
          </p:nvPr>
        </p:nvGraphicFramePr>
        <p:xfrm>
          <a:off x="915441" y="4725144"/>
          <a:ext cx="3296519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6519">
                  <a:extLst>
                    <a:ext uri="{9D8B030D-6E8A-4147-A177-3AD203B41FA5}">
                      <a16:colId xmlns:a16="http://schemas.microsoft.com/office/drawing/2014/main" xmlns="" val="1244654844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0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détenteurs d’obligations légales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9843985"/>
                  </a:ext>
                </a:extLst>
              </a:tr>
            </a:tbl>
          </a:graphicData>
        </a:graphic>
      </p:graphicFrame>
      <p:graphicFrame>
        <p:nvGraphicFramePr>
          <p:cNvPr id="11" name="Tableau 6">
            <a:extLst>
              <a:ext uri="{FF2B5EF4-FFF2-40B4-BE49-F238E27FC236}">
                <a16:creationId xmlns:a16="http://schemas.microsoft.com/office/drawing/2014/main" xmlns="" id="{08C07A44-9F5F-4C61-B594-DC16DA5DD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467307"/>
              </p:ext>
            </p:extLst>
          </p:nvPr>
        </p:nvGraphicFramePr>
        <p:xfrm>
          <a:off x="4932040" y="4677112"/>
          <a:ext cx="3312368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2368">
                  <a:extLst>
                    <a:ext uri="{9D8B030D-6E8A-4147-A177-3AD203B41FA5}">
                      <a16:colId xmlns:a16="http://schemas.microsoft.com/office/drawing/2014/main" xmlns="" val="1244654844"/>
                    </a:ext>
                  </a:extLst>
                </a:gridCol>
              </a:tblGrid>
              <a:tr h="18722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0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détenteurs d’obligations Morales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9843985"/>
                  </a:ext>
                </a:extLst>
              </a:tr>
            </a:tbl>
          </a:graphicData>
        </a:graphic>
      </p:graphicFrame>
      <p:graphicFrame>
        <p:nvGraphicFramePr>
          <p:cNvPr id="12" name="Tableau 6">
            <a:extLst>
              <a:ext uri="{FF2B5EF4-FFF2-40B4-BE49-F238E27FC236}">
                <a16:creationId xmlns:a16="http://schemas.microsoft.com/office/drawing/2014/main" xmlns="" id="{08C07A44-9F5F-4C61-B594-DC16DA5DD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00678"/>
              </p:ext>
            </p:extLst>
          </p:nvPr>
        </p:nvGraphicFramePr>
        <p:xfrm>
          <a:off x="755576" y="2420888"/>
          <a:ext cx="7560840" cy="1395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0840">
                  <a:extLst>
                    <a:ext uri="{9D8B030D-6E8A-4147-A177-3AD203B41FA5}">
                      <a16:colId xmlns:a16="http://schemas.microsoft.com/office/drawing/2014/main" xmlns="" val="1244654844"/>
                    </a:ext>
                  </a:extLst>
                </a:gridCol>
              </a:tblGrid>
              <a:tr h="129614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sz="8000" b="1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en-US" sz="4800" b="1" kern="120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Détenteurs</a:t>
                      </a:r>
                      <a:r>
                        <a:rPr lang="en-US" sz="48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4800" b="1" kern="120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d’Obligation</a:t>
                      </a:r>
                      <a:endParaRPr lang="en-US" sz="4800" b="1" kern="12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9843985"/>
                  </a:ext>
                </a:extLst>
              </a:tr>
            </a:tbl>
          </a:graphicData>
        </a:graphic>
      </p:graphicFrame>
      <p:sp>
        <p:nvSpPr>
          <p:cNvPr id="18" name="Flèche droite 17"/>
          <p:cNvSpPr/>
          <p:nvPr/>
        </p:nvSpPr>
        <p:spPr>
          <a:xfrm rot="2563366">
            <a:off x="5686313" y="4107720"/>
            <a:ext cx="1043477" cy="1927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Flèche droite 19"/>
          <p:cNvSpPr/>
          <p:nvPr/>
        </p:nvSpPr>
        <p:spPr>
          <a:xfrm rot="7322790">
            <a:off x="2577072" y="4147452"/>
            <a:ext cx="1074638" cy="1739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226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xmlns="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graphicFrame>
        <p:nvGraphicFramePr>
          <p:cNvPr id="9" name="Tableau 6">
            <a:extLst>
              <a:ext uri="{FF2B5EF4-FFF2-40B4-BE49-F238E27FC236}">
                <a16:creationId xmlns:a16="http://schemas.microsoft.com/office/drawing/2014/main" xmlns="" id="{08C07A44-9F5F-4C61-B594-DC16DA5DD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483460"/>
              </p:ext>
            </p:extLst>
          </p:nvPr>
        </p:nvGraphicFramePr>
        <p:xfrm>
          <a:off x="539553" y="1556792"/>
          <a:ext cx="7272808" cy="648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72808">
                  <a:extLst>
                    <a:ext uri="{9D8B030D-6E8A-4147-A177-3AD203B41FA5}">
                      <a16:colId xmlns:a16="http://schemas.microsoft.com/office/drawing/2014/main" xmlns="" val="1244654844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détenteurs d’obligations légales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9843985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1115616" y="2636912"/>
            <a:ext cx="655272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000" b="1" dirty="0" smtClean="0">
                <a:latin typeface="Arial Narrow" panose="020B0606020202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sont </a:t>
            </a:r>
            <a:r>
              <a:rPr lang="fr-ML" sz="4000" b="1" dirty="0">
                <a:latin typeface="Arial Narrow" panose="020B0606020202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ceux qui ont l'obligation de </a:t>
            </a:r>
            <a:r>
              <a:rPr lang="fr-ML" sz="4000" b="1" dirty="0">
                <a:solidFill>
                  <a:srgbClr val="FF0000"/>
                </a:solidFill>
                <a:latin typeface="Arial Narrow" panose="020B0606020202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respecter, </a:t>
            </a:r>
            <a:endParaRPr lang="fr-ML" sz="4000" b="1" dirty="0" smtClean="0">
              <a:solidFill>
                <a:srgbClr val="FF0000"/>
              </a:solidFill>
              <a:latin typeface="Arial Narrow" panose="020B0606020202030204" pitchFamily="34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r>
              <a:rPr lang="fr-ML" sz="40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protéger</a:t>
            </a:r>
            <a:r>
              <a:rPr lang="fr-ML" sz="4000" b="1" dirty="0" smtClean="0">
                <a:latin typeface="Arial Narrow" panose="020B0606020202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 et </a:t>
            </a:r>
          </a:p>
          <a:p>
            <a:r>
              <a:rPr lang="fr-ML" sz="40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réaliser</a:t>
            </a:r>
            <a:r>
              <a:rPr lang="fr-ML" sz="4000" b="1" dirty="0" smtClean="0">
                <a:latin typeface="Arial Narrow" panose="020B0606020202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r>
              <a:rPr lang="fr-ML" sz="4000" b="1" dirty="0">
                <a:latin typeface="Arial Narrow" panose="020B0606020202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les droits </a:t>
            </a:r>
            <a:endParaRPr lang="fr-FR" sz="4000" b="1" dirty="0"/>
          </a:p>
        </p:txBody>
      </p:sp>
    </p:spTree>
    <p:extLst>
      <p:ext uri="{BB962C8B-B14F-4D97-AF65-F5344CB8AC3E}">
        <p14:creationId xmlns:p14="http://schemas.microsoft.com/office/powerpoint/2010/main" val="303773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xmlns="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graphicFrame>
        <p:nvGraphicFramePr>
          <p:cNvPr id="9" name="Tableau 6">
            <a:extLst>
              <a:ext uri="{FF2B5EF4-FFF2-40B4-BE49-F238E27FC236}">
                <a16:creationId xmlns:a16="http://schemas.microsoft.com/office/drawing/2014/main" xmlns="" id="{08C07A44-9F5F-4C61-B594-DC16DA5DD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227781"/>
              </p:ext>
            </p:extLst>
          </p:nvPr>
        </p:nvGraphicFramePr>
        <p:xfrm>
          <a:off x="539553" y="1556792"/>
          <a:ext cx="7272808" cy="648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72808">
                  <a:extLst>
                    <a:ext uri="{9D8B030D-6E8A-4147-A177-3AD203B41FA5}">
                      <a16:colId xmlns:a16="http://schemas.microsoft.com/office/drawing/2014/main" xmlns="" val="1244654844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détenteurs d’obligations Morales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9843985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85545" y="2636912"/>
            <a:ext cx="78308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000" b="1" dirty="0">
                <a:latin typeface="Arial Narrow" panose="020B0606020202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C</a:t>
            </a:r>
            <a:r>
              <a:rPr lang="fr-FR" sz="4000" b="1" dirty="0" smtClean="0">
                <a:latin typeface="Arial Narrow" panose="020B0606020202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haque détenteur de droits ayant          </a:t>
            </a:r>
            <a:r>
              <a:rPr lang="fr-FR" sz="40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la </a:t>
            </a:r>
            <a:r>
              <a:rPr lang="fr-FR" sz="4000" b="1" dirty="0">
                <a:solidFill>
                  <a:srgbClr val="FF0000"/>
                </a:solidFill>
                <a:latin typeface="Arial Narrow" panose="020B0606020202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responsabilité de respecter les droits des </a:t>
            </a:r>
            <a:r>
              <a:rPr lang="fr-FR" sz="40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autres</a:t>
            </a:r>
            <a:endParaRPr lang="fr-FR" sz="5400" b="1" dirty="0">
              <a:latin typeface="Arial" panose="020B0604020202020204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479634" y="67017"/>
            <a:ext cx="184731" cy="323165"/>
          </a:xfrm>
          <a:prstGeom prst="rect">
            <a:avLst/>
          </a:prstGeom>
          <a:solidFill>
            <a:srgbClr val="DEEA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51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xmlns="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graphicFrame>
        <p:nvGraphicFramePr>
          <p:cNvPr id="3" name="Tableau 6">
            <a:extLst>
              <a:ext uri="{FF2B5EF4-FFF2-40B4-BE49-F238E27FC236}">
                <a16:creationId xmlns:a16="http://schemas.microsoft.com/office/drawing/2014/main" xmlns="" id="{08C07A44-9F5F-4C61-B594-DC16DA5DD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7525805"/>
              </p:ext>
            </p:extLst>
          </p:nvPr>
        </p:nvGraphicFramePr>
        <p:xfrm>
          <a:off x="179512" y="1268761"/>
          <a:ext cx="5904656" cy="792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04656">
                  <a:extLst>
                    <a:ext uri="{9D8B030D-6E8A-4147-A177-3AD203B41FA5}">
                      <a16:colId xmlns:a16="http://schemas.microsoft.com/office/drawing/2014/main" xmlns="" val="1244654844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marL="285750" lvl="0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fr-FR" sz="4400" b="1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Groupes vulnérables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9843985"/>
                  </a:ext>
                </a:extLst>
              </a:tr>
            </a:tbl>
          </a:graphicData>
        </a:graphic>
      </p:graphicFrame>
      <p:graphicFrame>
        <p:nvGraphicFramePr>
          <p:cNvPr id="9" name="Tableau 6">
            <a:extLst>
              <a:ext uri="{FF2B5EF4-FFF2-40B4-BE49-F238E27FC236}">
                <a16:creationId xmlns:a16="http://schemas.microsoft.com/office/drawing/2014/main" xmlns="" id="{08C07A44-9F5F-4C61-B594-DC16DA5DD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672391"/>
              </p:ext>
            </p:extLst>
          </p:nvPr>
        </p:nvGraphicFramePr>
        <p:xfrm>
          <a:off x="179512" y="2278528"/>
          <a:ext cx="7632849" cy="4174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2849">
                  <a:extLst>
                    <a:ext uri="{9D8B030D-6E8A-4147-A177-3AD203B41FA5}">
                      <a16:colId xmlns:a16="http://schemas.microsoft.com/office/drawing/2014/main" xmlns="" val="1244654844"/>
                    </a:ext>
                  </a:extLst>
                </a:gridCol>
              </a:tblGrid>
              <a:tr h="252028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ML" sz="3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 </a:t>
                      </a:r>
                      <a:r>
                        <a:rPr lang="fr-ML" sz="3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catégories de personnes</a:t>
                      </a:r>
                      <a:r>
                        <a:rPr lang="fr-ML" sz="3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(dont l’âge, le sexe,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ML" sz="3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condition sociale,                                                          économique,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ML" sz="3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ethnique, physique,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ML" sz="3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psychologique, etc.)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ML" sz="3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ML" sz="3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à risque.</a:t>
                      </a:r>
                      <a:r>
                        <a:rPr lang="fr-ML" sz="36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r-FR" sz="3600" b="1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9843985"/>
                  </a:ext>
                </a:extLst>
              </a:tr>
            </a:tbl>
          </a:graphicData>
        </a:graphic>
      </p:graphicFrame>
      <p:pic>
        <p:nvPicPr>
          <p:cNvPr id="2" name="Imag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3223969"/>
            <a:ext cx="4412267" cy="3085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70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1502</TotalTime>
  <Words>228</Words>
  <Application>Microsoft Office PowerPoint</Application>
  <PresentationFormat>Affichage à l'écran (4:3)</PresentationFormat>
  <Paragraphs>48</Paragraphs>
  <Slides>13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3" baseType="lpstr">
      <vt:lpstr>Arial</vt:lpstr>
      <vt:lpstr>Arial Black</vt:lpstr>
      <vt:lpstr>Arial Narrow</vt:lpstr>
      <vt:lpstr>Calibri</vt:lpstr>
      <vt:lpstr>Lucida Sans Unicode</vt:lpstr>
      <vt:lpstr>Script MT Bold</vt:lpstr>
      <vt:lpstr>Times New Roman</vt:lpstr>
      <vt:lpstr>Verdana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Sory Ibrahima MONEKATA</dc:creator>
  <cp:lastModifiedBy>Santos</cp:lastModifiedBy>
  <cp:revision>114</cp:revision>
  <dcterms:created xsi:type="dcterms:W3CDTF">2019-09-21T10:35:26Z</dcterms:created>
  <dcterms:modified xsi:type="dcterms:W3CDTF">2019-10-06T20:57:31Z</dcterms:modified>
</cp:coreProperties>
</file>