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72" r:id="rId4"/>
    <p:sldId id="259" r:id="rId5"/>
    <p:sldId id="260" r:id="rId6"/>
    <p:sldId id="267" r:id="rId7"/>
    <p:sldId id="268" r:id="rId8"/>
    <p:sldId id="269" r:id="rId9"/>
    <p:sldId id="270" r:id="rId10"/>
    <p:sldId id="284" r:id="rId11"/>
    <p:sldId id="261" r:id="rId12"/>
    <p:sldId id="285" r:id="rId13"/>
    <p:sldId id="279" r:id="rId14"/>
    <p:sldId id="283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2" autoAdjust="0"/>
    <p:restoredTop sz="94660"/>
  </p:normalViewPr>
  <p:slideViewPr>
    <p:cSldViewPr>
      <p:cViewPr varScale="1">
        <p:scale>
          <a:sx n="70" d="100"/>
          <a:sy n="70" d="100"/>
        </p:scale>
        <p:origin x="16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EB9B1-9D38-47AF-990A-59AE1755FD4A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26528-133B-4986-A7F4-681D5B9BA30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56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65CCD1-AD8A-45AB-A58C-44A0DA7AC43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30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6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78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8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7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3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A859-C551-474D-AB37-89C3EE1DCF67}" type="datetimeFigureOut">
              <a:rPr lang="fr-FR" smtClean="0"/>
              <a:t>11-nov.-2019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0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8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9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8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0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1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1371600" y="1428736"/>
            <a:ext cx="6400800" cy="12954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BIENVENUE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6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2" name="Picture 6" descr="C:\Documents and Settings\ANA VASILACHE\Local Settings\Temporary Internet Files\Content.IE5\I4923J77\MCj0442022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85156"/>
            <a:ext cx="4876800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2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559129" y="1556792"/>
            <a:ext cx="8045319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Justification du module 2</a:t>
            </a:r>
            <a:endParaRPr lang="fr-FR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ML" sz="2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Nécessité </a:t>
            </a:r>
            <a:r>
              <a:rPr lang="fr-ML" sz="2600" b="1" dirty="0">
                <a:latin typeface="Verdana" panose="020B0604030504040204" pitchFamily="34" charset="0"/>
                <a:ea typeface="Verdana" panose="020B0604030504040204" pitchFamily="34" charset="0"/>
              </a:rPr>
              <a:t>de disséminer l’approche du développement basée sur les droits, plus particulièrement parmi les acteurs intervenants pour la promotion des DSSR.</a:t>
            </a:r>
            <a:endParaRPr lang="fr-FR" sz="2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37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95537" y="1556792"/>
            <a:ext cx="83529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50000"/>
              </a:lnSpc>
            </a:pPr>
            <a:r>
              <a:rPr lang="fr-FR" sz="6000" b="1" dirty="0" smtClean="0">
                <a:solidFill>
                  <a:srgbClr val="FF0000"/>
                </a:solidFill>
                <a:latin typeface="+mj-lt"/>
                <a:ea typeface="Verdana" panose="020B0604030504040204" pitchFamily="34" charset="0"/>
              </a:rPr>
              <a:t>But</a:t>
            </a:r>
            <a:endParaRPr lang="fr-FR" sz="3600" b="1" dirty="0">
              <a:solidFill>
                <a:srgbClr val="FF0000"/>
              </a:solidFill>
              <a:latin typeface="+mj-lt"/>
              <a:ea typeface="Verdana" panose="020B0604030504040204" pitchFamily="34" charset="0"/>
            </a:endParaRPr>
          </a:p>
          <a:p>
            <a:pPr algn="just"/>
            <a:r>
              <a:rPr lang="en-US" sz="3600" b="1" dirty="0" err="1">
                <a:latin typeface="+mj-lt"/>
                <a:ea typeface="Verdana" panose="020B0604030504040204" pitchFamily="34" charset="0"/>
              </a:rPr>
              <a:t>Introduire</a:t>
            </a:r>
            <a:r>
              <a:rPr lang="en-US" sz="3600" b="1" dirty="0">
                <a:latin typeface="+mj-lt"/>
                <a:ea typeface="Verdana" panose="020B0604030504040204" pitchFamily="34" charset="0"/>
              </a:rPr>
              <a:t> et </a:t>
            </a:r>
            <a:r>
              <a:rPr lang="en-US" sz="3600" b="1" dirty="0" err="1">
                <a:latin typeface="+mj-lt"/>
                <a:ea typeface="Verdana" panose="020B0604030504040204" pitchFamily="34" charset="0"/>
              </a:rPr>
              <a:t>Outiller</a:t>
            </a:r>
            <a:r>
              <a:rPr lang="en-US" sz="3600" b="1" dirty="0">
                <a:latin typeface="+mj-lt"/>
                <a:ea typeface="Verdana" panose="020B0604030504040204" pitchFamily="34" charset="0"/>
              </a:rPr>
              <a:t> les </a:t>
            </a:r>
            <a:r>
              <a:rPr lang="en-US" sz="3600" b="1" dirty="0" err="1">
                <a:latin typeface="+mj-lt"/>
                <a:ea typeface="Verdana" panose="020B0604030504040204" pitchFamily="34" charset="0"/>
              </a:rPr>
              <a:t>partenaires</a:t>
            </a:r>
            <a:r>
              <a:rPr lang="en-US" sz="3600" b="1" dirty="0">
                <a:latin typeface="+mj-lt"/>
                <a:ea typeface="Verdana" panose="020B0604030504040204" pitchFamily="34" charset="0"/>
              </a:rPr>
              <a:t> à </a:t>
            </a:r>
            <a:r>
              <a:rPr lang="en-US" sz="3600" b="1" dirty="0" err="1" smtClean="0">
                <a:latin typeface="+mj-lt"/>
                <a:ea typeface="Verdana" panose="020B0604030504040204" pitchFamily="34" charset="0"/>
              </a:rPr>
              <a:t>l’ABDH</a:t>
            </a:r>
            <a:r>
              <a:rPr lang="en-US" sz="3600" b="1" dirty="0" smtClean="0">
                <a:latin typeface="+mj-lt"/>
                <a:ea typeface="Verdana" panose="020B0604030504040204" pitchFamily="34" charset="0"/>
              </a:rPr>
              <a:t> et </a:t>
            </a:r>
            <a:r>
              <a:rPr lang="fr-ML" sz="3600" b="1" dirty="0">
                <a:latin typeface="+mj-lt"/>
                <a:ea typeface="Verdana" panose="020B0604030504040204" pitchFamily="34" charset="0"/>
              </a:rPr>
              <a:t>garantir aux groupes vulnérables, démunis ou marginalisés, une jouissance effective de leurs DSSR au Mali, en Guinée, au Burkina Faso et au Niger.</a:t>
            </a:r>
            <a:endParaRPr lang="fr-FR" sz="3600" b="1" dirty="0">
              <a:latin typeface="+mj-lt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3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79512" y="1556792"/>
            <a:ext cx="8856984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en-US" sz="3600" b="1" dirty="0" err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Méthodologie</a:t>
            </a:r>
            <a:endParaRPr lang="fr-FR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algn="just">
              <a:lnSpc>
                <a:spcPct val="150000"/>
              </a:lnSpc>
            </a:pPr>
            <a:endParaRPr lang="fr-FR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/>
            <a:r>
              <a:rPr lang="fr-ML" sz="3200" b="1" dirty="0" smtClean="0">
                <a:solidFill>
                  <a:srgbClr val="FF0000"/>
                </a:solidFill>
              </a:rPr>
              <a:t>Phase 1</a:t>
            </a:r>
            <a:r>
              <a:rPr lang="fr-ML" sz="3200" b="1" dirty="0">
                <a:solidFill>
                  <a:srgbClr val="FF0000"/>
                </a:solidFill>
              </a:rPr>
              <a:t> :</a:t>
            </a:r>
            <a:r>
              <a:rPr lang="fr-ML" sz="3200" dirty="0">
                <a:solidFill>
                  <a:srgbClr val="FF0000"/>
                </a:solidFill>
              </a:rPr>
              <a:t> </a:t>
            </a:r>
            <a:r>
              <a:rPr lang="fr-ML" sz="3200" dirty="0" smtClean="0"/>
              <a:t>recrutement </a:t>
            </a:r>
            <a:r>
              <a:rPr lang="fr-ML" sz="3200" dirty="0"/>
              <a:t>d’un </a:t>
            </a:r>
            <a:r>
              <a:rPr lang="fr-ML" sz="3200" dirty="0" smtClean="0"/>
              <a:t>consultant;</a:t>
            </a:r>
            <a:endParaRPr lang="fr-FR" sz="3200" dirty="0"/>
          </a:p>
          <a:p>
            <a:pPr lvl="0" algn="just"/>
            <a:r>
              <a:rPr lang="fr-ML" sz="3200" b="1" dirty="0">
                <a:solidFill>
                  <a:srgbClr val="FF0000"/>
                </a:solidFill>
              </a:rPr>
              <a:t>Phase 2: </a:t>
            </a:r>
            <a:r>
              <a:rPr lang="fr-ML" sz="3200" dirty="0"/>
              <a:t>Recherche documentaire et échanges avec les parties prenantes clefs du secteur DSSR ; </a:t>
            </a:r>
            <a:endParaRPr lang="fr-FR" sz="3200" dirty="0"/>
          </a:p>
          <a:p>
            <a:pPr lvl="0" algn="just"/>
            <a:r>
              <a:rPr lang="fr-ML" sz="3200" b="1" dirty="0">
                <a:solidFill>
                  <a:srgbClr val="FF0000"/>
                </a:solidFill>
              </a:rPr>
              <a:t>Phase 3: </a:t>
            </a:r>
            <a:r>
              <a:rPr lang="fr-ML" sz="3200" dirty="0"/>
              <a:t>P</a:t>
            </a:r>
            <a:r>
              <a:rPr lang="fr-ML" sz="3200" dirty="0" smtClean="0"/>
              <a:t>rise </a:t>
            </a:r>
            <a:r>
              <a:rPr lang="fr-ML" sz="3200" dirty="0"/>
              <a:t>en compte des recommandations des études menées dans le cadre du projet par </a:t>
            </a:r>
            <a:r>
              <a:rPr lang="fr-ML" sz="3200" dirty="0" err="1"/>
              <a:t>Ebenezer</a:t>
            </a:r>
            <a:r>
              <a:rPr lang="fr-ML" sz="3200" dirty="0"/>
              <a:t> International ;</a:t>
            </a:r>
            <a:endParaRPr lang="fr-FR" sz="3200" dirty="0"/>
          </a:p>
          <a:p>
            <a:pPr lvl="0" algn="just"/>
            <a:r>
              <a:rPr lang="fr-ML" sz="3200" b="1" dirty="0">
                <a:solidFill>
                  <a:srgbClr val="FF0000"/>
                </a:solidFill>
              </a:rPr>
              <a:t>Phase </a:t>
            </a:r>
            <a:r>
              <a:rPr lang="fr-ML" sz="3200" b="1" dirty="0" smtClean="0">
                <a:solidFill>
                  <a:srgbClr val="FF0000"/>
                </a:solidFill>
              </a:rPr>
              <a:t>4: </a:t>
            </a:r>
            <a:r>
              <a:rPr lang="fr-ML" sz="3200" dirty="0" smtClean="0"/>
              <a:t>Prise en </a:t>
            </a:r>
            <a:r>
              <a:rPr lang="fr-ML" sz="3200" dirty="0"/>
              <a:t>compte des commentaires et </a:t>
            </a:r>
            <a:r>
              <a:rPr lang="fr-ML" sz="3200" dirty="0" smtClean="0"/>
              <a:t>suggestions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12886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3528" y="1437739"/>
            <a:ext cx="856895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sz="4000" b="1" dirty="0" smtClean="0">
                <a:solidFill>
                  <a:srgbClr val="FF0000"/>
                </a:solidFill>
              </a:rPr>
              <a:t>Le Module 2 porte sur:</a:t>
            </a:r>
          </a:p>
          <a:p>
            <a:pPr algn="just"/>
            <a:endParaRPr lang="fr-ML" sz="1200" b="1" dirty="0" smtClean="0">
              <a:solidFill>
                <a:srgbClr val="FF0000"/>
              </a:solidFill>
            </a:endParaRPr>
          </a:p>
          <a:p>
            <a:pPr algn="just"/>
            <a:endParaRPr lang="fr-ML" sz="12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fr-ML" sz="3200" b="1" dirty="0">
                <a:solidFill>
                  <a:srgbClr val="FF0000"/>
                </a:solidFill>
              </a:rPr>
              <a:t>Section 1 : </a:t>
            </a:r>
            <a:r>
              <a:rPr lang="fr-ML" sz="3200" b="1" dirty="0"/>
              <a:t>Définition des termes et </a:t>
            </a:r>
            <a:r>
              <a:rPr lang="fr-ML" sz="3200" b="1" dirty="0" smtClean="0"/>
              <a:t>concepts</a:t>
            </a:r>
          </a:p>
          <a:p>
            <a:pPr lvl="0" algn="just"/>
            <a:endParaRPr lang="fr-FR" sz="1100" dirty="0"/>
          </a:p>
          <a:p>
            <a:pPr lvl="0" algn="just"/>
            <a:r>
              <a:rPr lang="fr-ML" sz="3200" b="1" dirty="0">
                <a:solidFill>
                  <a:srgbClr val="FF0000"/>
                </a:solidFill>
              </a:rPr>
              <a:t>Section 2 : </a:t>
            </a:r>
            <a:r>
              <a:rPr lang="fr-ML" sz="3200" b="1" dirty="0"/>
              <a:t>Les trois approches au </a:t>
            </a:r>
            <a:r>
              <a:rPr lang="fr-ML" sz="3200" b="1" dirty="0" smtClean="0"/>
              <a:t>développement</a:t>
            </a:r>
          </a:p>
          <a:p>
            <a:pPr lvl="0" algn="just"/>
            <a:endParaRPr lang="fr-FR" sz="900" dirty="0"/>
          </a:p>
          <a:p>
            <a:pPr lvl="0" algn="just"/>
            <a:r>
              <a:rPr lang="fr-ML" sz="3200" b="1" dirty="0">
                <a:solidFill>
                  <a:srgbClr val="FF0000"/>
                </a:solidFill>
              </a:rPr>
              <a:t>Section 3 : </a:t>
            </a:r>
            <a:r>
              <a:rPr lang="fr-ML" sz="3200" b="1" dirty="0"/>
              <a:t>L’ABDH et les </a:t>
            </a:r>
            <a:r>
              <a:rPr lang="fr-ML" sz="3200" b="1" dirty="0" smtClean="0"/>
              <a:t>DSSR</a:t>
            </a:r>
          </a:p>
          <a:p>
            <a:pPr lvl="0" algn="just"/>
            <a:endParaRPr lang="fr-FR" sz="700" dirty="0"/>
          </a:p>
          <a:p>
            <a:pPr lvl="0" algn="just"/>
            <a:r>
              <a:rPr lang="fr-ML" sz="3200" b="1" dirty="0">
                <a:solidFill>
                  <a:srgbClr val="FF0000"/>
                </a:solidFill>
              </a:rPr>
              <a:t>Section 4 : </a:t>
            </a:r>
            <a:r>
              <a:rPr lang="fr-ML" sz="3200" b="1" dirty="0"/>
              <a:t>L’ABDH et les droits de </a:t>
            </a:r>
            <a:r>
              <a:rPr lang="fr-ML" sz="3200" b="1" dirty="0" smtClean="0"/>
              <a:t>l’homme</a:t>
            </a:r>
          </a:p>
          <a:p>
            <a:pPr lvl="0" algn="just"/>
            <a:endParaRPr lang="fr-FR" sz="1100" dirty="0"/>
          </a:p>
          <a:p>
            <a:pPr lvl="0" algn="just"/>
            <a:r>
              <a:rPr lang="fr-ML" sz="3200" b="1" dirty="0">
                <a:solidFill>
                  <a:srgbClr val="FF0000"/>
                </a:solidFill>
              </a:rPr>
              <a:t>Section 5 : </a:t>
            </a:r>
            <a:r>
              <a:rPr lang="fr-ML" sz="3200" b="1" dirty="0"/>
              <a:t>Les grilles d’évaluation des 4 domaines prioritaires de </a:t>
            </a:r>
            <a:r>
              <a:rPr lang="fr-ML" sz="3200" b="1" dirty="0" smtClean="0"/>
              <a:t>L’ABDH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09290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="" xmlns:a16="http://schemas.microsoft.com/office/drawing/2014/main" id="{6446DF46-437C-4884-B87D-E0D702380AF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195" y="2060848"/>
            <a:ext cx="87129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8800" b="1" dirty="0" smtClean="0">
                <a:solidFill>
                  <a:schemeClr val="accent1"/>
                </a:solidFill>
                <a:latin typeface="Script MT Bold" panose="03040602040607080904" pitchFamily="66" charset="0"/>
              </a:rPr>
              <a:t>Merci et</a:t>
            </a:r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  <a:p>
            <a:pPr lvl="0" algn="ctr"/>
            <a:r>
              <a:rPr lang="fr-FR" sz="8800" b="1" dirty="0" smtClean="0">
                <a:solidFill>
                  <a:srgbClr val="FF0000"/>
                </a:solidFill>
                <a:latin typeface="Script MT Bold" panose="03040602040607080904" pitchFamily="66" charset="0"/>
              </a:rPr>
              <a:t>À Très bientôt…! </a:t>
            </a:r>
            <a:endParaRPr lang="fr-FR" sz="8800" b="1" dirty="0">
              <a:solidFill>
                <a:srgbClr val="FF0000"/>
              </a:solidFill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83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" y="429"/>
            <a:ext cx="9142857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40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251520" y="2492896"/>
            <a:ext cx="4752528" cy="3456384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fr-FR" sz="36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Module </a:t>
            </a:r>
            <a:r>
              <a:rPr lang="fr-FR" sz="36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2: </a:t>
            </a:r>
          </a:p>
          <a:p>
            <a:endParaRPr lang="fr-FR" sz="16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 Comprendre et appliquer </a:t>
            </a:r>
          </a:p>
          <a:p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la programmation basée sur les droits </a:t>
            </a:r>
          </a:p>
          <a:p>
            <a:r>
              <a:rPr lang="fr-FR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dans le secteur DSSR »</a:t>
            </a:r>
          </a:p>
        </p:txBody>
      </p:sp>
      <p:sp>
        <p:nvSpPr>
          <p:cNvPr id="2" name="Rectangle 1"/>
          <p:cNvSpPr/>
          <p:nvPr/>
        </p:nvSpPr>
        <p:spPr>
          <a:xfrm>
            <a:off x="827584" y="145234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BOITE À OUTILS</a:t>
            </a:r>
            <a:r>
              <a:rPr lang="fr-F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 GESTIONNAIRE  DE PROGRAMME DSSR</a:t>
            </a:r>
            <a:endParaRPr lang="fr-ML" sz="1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 9" descr="Module 2 - Comprendre et appliquer la programmation basée sur les droits dans le secteur DSSR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7" t="25850" r="23893" b="9051"/>
          <a:stretch/>
        </p:blipFill>
        <p:spPr>
          <a:xfrm>
            <a:off x="5148064" y="1942436"/>
            <a:ext cx="3430832" cy="4726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899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79513" y="1554753"/>
            <a:ext cx="8784975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sz="3200" b="1" dirty="0" err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Contexte</a:t>
            </a:r>
            <a:r>
              <a:rPr lang="en-US" sz="3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du </a:t>
            </a:r>
            <a:r>
              <a:rPr lang="en-US" sz="3200" b="1" dirty="0" err="1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Projet</a:t>
            </a:r>
            <a:endParaRPr lang="en-US" sz="32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algn="just"/>
            <a:endParaRPr lang="fr-FR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Défis liés aux DSSR en Afrique de l’Ouest:</a:t>
            </a:r>
          </a:p>
          <a:p>
            <a:pPr algn="just"/>
            <a:endParaRPr lang="fr-ML" sz="11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difficultés dans l’</a:t>
            </a:r>
            <a:r>
              <a:rPr lang="fr-ML" sz="24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interprêtation</a:t>
            </a: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et l’application </a:t>
            </a:r>
            <a:r>
              <a:rPr lang="fr-ML" sz="2400" b="1" dirty="0">
                <a:latin typeface="Verdana" panose="020B0604030504040204" pitchFamily="34" charset="0"/>
                <a:ea typeface="Verdana" panose="020B0604030504040204" pitchFamily="34" charset="0"/>
              </a:rPr>
              <a:t>des </a:t>
            </a: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textes</a:t>
            </a:r>
          </a:p>
          <a:p>
            <a:pPr algn="just"/>
            <a:endParaRPr lang="fr-ML" sz="9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persistance </a:t>
            </a:r>
            <a:r>
              <a:rPr lang="fr-ML" sz="2400" b="1" dirty="0">
                <a:latin typeface="Verdana" panose="020B0604030504040204" pitchFamily="34" charset="0"/>
                <a:ea typeface="Verdana" panose="020B0604030504040204" pitchFamily="34" charset="0"/>
              </a:rPr>
              <a:t>des violations des </a:t>
            </a: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droits et des obstacles médicaux</a:t>
            </a:r>
          </a:p>
          <a:p>
            <a:pPr algn="just"/>
            <a:endParaRPr lang="fr-ML" sz="12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inefficacité </a:t>
            </a:r>
            <a:r>
              <a:rPr lang="fr-ML" sz="2400" b="1" dirty="0">
                <a:latin typeface="Verdana" panose="020B0604030504040204" pitchFamily="34" charset="0"/>
                <a:ea typeface="Verdana" panose="020B0604030504040204" pitchFamily="34" charset="0"/>
              </a:rPr>
              <a:t>des </a:t>
            </a: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droits</a:t>
            </a:r>
          </a:p>
          <a:p>
            <a:pPr algn="just"/>
            <a:endParaRPr lang="fr-ML" sz="105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limites </a:t>
            </a:r>
            <a:r>
              <a:rPr lang="fr-ML" sz="2400" b="1" dirty="0">
                <a:latin typeface="Verdana" panose="020B0604030504040204" pitchFamily="34" charset="0"/>
                <a:ea typeface="Verdana" panose="020B0604030504040204" pitchFamily="34" charset="0"/>
              </a:rPr>
              <a:t>des fonds alloués au secteur de la </a:t>
            </a: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santé</a:t>
            </a:r>
          </a:p>
          <a:p>
            <a:pPr algn="just"/>
            <a:endParaRPr lang="fr-ML" sz="105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absence </a:t>
            </a:r>
            <a:r>
              <a:rPr lang="fr-ML" sz="2400" b="1" dirty="0">
                <a:latin typeface="Verdana" panose="020B0604030504040204" pitchFamily="34" charset="0"/>
                <a:ea typeface="Verdana" panose="020B0604030504040204" pitchFamily="34" charset="0"/>
              </a:rPr>
              <a:t>de normes harmonisées en matière de </a:t>
            </a: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DSSR</a:t>
            </a:r>
            <a:endParaRPr lang="fr-FR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82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23528" y="1565786"/>
            <a:ext cx="8496944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ML" sz="27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Consortium de 4 organisations </a:t>
            </a:r>
          </a:p>
          <a:p>
            <a:pPr algn="just"/>
            <a:endParaRPr lang="fr-ML" sz="1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7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Conseils et Appui pour l’Education à la Base  </a:t>
            </a:r>
          </a:p>
          <a:p>
            <a:pPr algn="just"/>
            <a:endParaRPr lang="fr-ML" sz="1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7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Coalition des Organisations de la Société Civile pour le repositionnement de la planification familiale en Afrique de l’Ouest francophone</a:t>
            </a:r>
          </a:p>
          <a:p>
            <a:pPr algn="just"/>
            <a:endParaRPr lang="fr-ML" sz="1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7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Ebenezer</a:t>
            </a:r>
            <a:r>
              <a:rPr lang="fr-ML" sz="27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International</a:t>
            </a:r>
          </a:p>
          <a:p>
            <a:pPr algn="just"/>
            <a:endParaRPr lang="fr-ML" sz="16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ML" sz="27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Humanité &amp; Inclusion</a:t>
            </a:r>
          </a:p>
        </p:txBody>
      </p:sp>
    </p:spTree>
    <p:extLst>
      <p:ext uri="{BB962C8B-B14F-4D97-AF65-F5344CB8AC3E}">
        <p14:creationId xmlns:p14="http://schemas.microsoft.com/office/powerpoint/2010/main" val="298989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21215" y="133807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3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Réponse du projet</a:t>
            </a:r>
            <a:endParaRPr lang="fr-FR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Image 1" descr="Module 1 - Mécanismes d'engagement citoyen pour promouvoir la performance des DSSR [Mode de compatibilité]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5" t="25133" r="35038" b="4653"/>
          <a:stretch/>
        </p:blipFill>
        <p:spPr>
          <a:xfrm>
            <a:off x="5161176" y="1700808"/>
            <a:ext cx="3875320" cy="50274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ZoneTexte 8"/>
          <p:cNvSpPr txBox="1"/>
          <p:nvPr/>
        </p:nvSpPr>
        <p:spPr>
          <a:xfrm>
            <a:off x="539552" y="2996952"/>
            <a:ext cx="46053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L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</a:t>
            </a:r>
            <a:r>
              <a:rPr lang="fr-ML" sz="2800" b="1" dirty="0">
                <a:latin typeface="Verdana" panose="020B0604030504040204" pitchFamily="34" charset="0"/>
                <a:ea typeface="Verdana" panose="020B0604030504040204" pitchFamily="34" charset="0"/>
              </a:rPr>
              <a:t> La boîte à outils du gestionnaire de programme DSSR » </a:t>
            </a:r>
            <a:r>
              <a:rPr lang="fr-ML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avec 4 modules</a:t>
            </a:r>
            <a:endParaRPr lang="fr-FR" sz="5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46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21215" y="133807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3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Réponse du projet</a:t>
            </a:r>
            <a:endParaRPr lang="fr-FR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9552" y="2996952"/>
            <a:ext cx="46053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L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</a:t>
            </a:r>
            <a:r>
              <a:rPr lang="fr-ML" sz="2800" b="1" dirty="0">
                <a:latin typeface="Verdana" panose="020B0604030504040204" pitchFamily="34" charset="0"/>
                <a:ea typeface="Verdana" panose="020B0604030504040204" pitchFamily="34" charset="0"/>
              </a:rPr>
              <a:t> La boîte à outils du gestionnaire de programme DSSR » </a:t>
            </a:r>
            <a:r>
              <a:rPr lang="fr-ML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avec 4 modules</a:t>
            </a:r>
            <a:endParaRPr lang="fr-FR" sz="5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age 2" descr="Module 2 - Comprendre et appliquer la programmation basée sur les droits dans le secteur DSSR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7" t="25850" r="23893" b="9051"/>
          <a:stretch/>
        </p:blipFill>
        <p:spPr>
          <a:xfrm>
            <a:off x="5144910" y="1506042"/>
            <a:ext cx="3747570" cy="51633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376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21215" y="133807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3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Réponse du projet</a:t>
            </a:r>
            <a:endParaRPr lang="fr-FR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9552" y="2996952"/>
            <a:ext cx="46053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L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</a:t>
            </a:r>
            <a:r>
              <a:rPr lang="fr-ML" sz="2800" b="1" dirty="0">
                <a:latin typeface="Verdana" panose="020B0604030504040204" pitchFamily="34" charset="0"/>
                <a:ea typeface="Verdana" panose="020B0604030504040204" pitchFamily="34" charset="0"/>
              </a:rPr>
              <a:t> La boîte à outils du gestionnaire de programme DSSR » </a:t>
            </a:r>
            <a:r>
              <a:rPr lang="fr-ML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avec 4 modules</a:t>
            </a:r>
            <a:endParaRPr lang="fr-FR" sz="5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age 2" descr="Module 3 - Réseautage et partenariats pour un plaidoyer et un lobbying efficaces DSSR [Mode de compatibilité]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6" t="25786" r="22964" b="11047"/>
          <a:stretch/>
        </p:blipFill>
        <p:spPr>
          <a:xfrm>
            <a:off x="5144910" y="1628800"/>
            <a:ext cx="3882320" cy="50638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7104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lc="http://schemas.openxmlformats.org/drawingml/2006/lockedCanvas" xmlns:w15="http://schemas.microsoft.com/office/word/2012/wordml" xmlns:a16="http://schemas.microsoft.com/office/drawing/2014/main" xmlns="" xmlns:xdr="http://schemas.openxmlformats.org/drawingml/2006/spreadsheetDrawing" xmlns:w="http://schemas.openxmlformats.org/wordprocessingml/2006/main" xmlns:w10="urn:schemas-microsoft-com:office:word" xmlns:v="urn:schemas-microsoft-com:vml" xmlns:o="urn:schemas-microsoft-com:office:offic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21215" y="1338074"/>
            <a:ext cx="7203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sz="3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Réponse du projet</a:t>
            </a:r>
            <a:endParaRPr lang="fr-FR" sz="3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9552" y="2996952"/>
            <a:ext cx="46053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ML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</a:t>
            </a:r>
            <a:r>
              <a:rPr lang="fr-ML" sz="2800" b="1" dirty="0">
                <a:latin typeface="Verdana" panose="020B0604030504040204" pitchFamily="34" charset="0"/>
                <a:ea typeface="Verdana" panose="020B0604030504040204" pitchFamily="34" charset="0"/>
              </a:rPr>
              <a:t> La boîte à outils du gestionnaire de programme DSSR » </a:t>
            </a:r>
            <a:r>
              <a:rPr lang="fr-ML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avec 4 modules</a:t>
            </a:r>
            <a:endParaRPr lang="fr-FR" sz="5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Image 2" descr="Module 4 - La boîte à outils des champions pour la sensibilisation aux DSSR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7" t="24735" r="19584" b="3678"/>
          <a:stretch/>
        </p:blipFill>
        <p:spPr>
          <a:xfrm>
            <a:off x="5148064" y="1700808"/>
            <a:ext cx="3799482" cy="4968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845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172</Words>
  <Application>Microsoft Office PowerPoint</Application>
  <PresentationFormat>Affichage à l'écran (4:3)</PresentationFormat>
  <Paragraphs>67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Script MT Bold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Sory Ibrahima MONEKATA</dc:creator>
  <cp:lastModifiedBy>Santos</cp:lastModifiedBy>
  <cp:revision>42</cp:revision>
  <dcterms:created xsi:type="dcterms:W3CDTF">2019-09-21T10:35:26Z</dcterms:created>
  <dcterms:modified xsi:type="dcterms:W3CDTF">2019-11-11T10:14:05Z</dcterms:modified>
</cp:coreProperties>
</file>