
<file path=[Content_Types].xml><?xml version="1.0" encoding="utf-8"?>
<Types xmlns="http://schemas.openxmlformats.org/package/2006/content-types">
  <Default Extension="png" ContentType="image/png"/>
  <Default Extension="tmp"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82" r:id="rId2"/>
    <p:sldId id="269" r:id="rId3"/>
    <p:sldId id="270" r:id="rId4"/>
    <p:sldId id="283" r:id="rId5"/>
    <p:sldId id="284" r:id="rId6"/>
    <p:sldId id="271" r:id="rId7"/>
    <p:sldId id="274" r:id="rId8"/>
    <p:sldId id="275" r:id="rId9"/>
    <p:sldId id="277" r:id="rId10"/>
    <p:sldId id="279" r:id="rId11"/>
    <p:sldId id="280"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44" autoAdjust="0"/>
    <p:restoredTop sz="94660"/>
  </p:normalViewPr>
  <p:slideViewPr>
    <p:cSldViewPr>
      <p:cViewPr varScale="1">
        <p:scale>
          <a:sx n="70" d="100"/>
          <a:sy n="70" d="100"/>
        </p:scale>
        <p:origin x="124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71BB04-8A65-4C66-BB83-3823947A79D6}" type="datetimeFigureOut">
              <a:rPr lang="fr-FR" smtClean="0"/>
              <a:t>02/10/2019</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F2DECE-EC1F-4372-939B-311B489CDE84}" type="slidenum">
              <a:rPr lang="fr-FR" smtClean="0"/>
              <a:t>‹N°›</a:t>
            </a:fld>
            <a:endParaRPr lang="fr-FR"/>
          </a:p>
        </p:txBody>
      </p:sp>
    </p:spTree>
    <p:extLst>
      <p:ext uri="{BB962C8B-B14F-4D97-AF65-F5344CB8AC3E}">
        <p14:creationId xmlns:p14="http://schemas.microsoft.com/office/powerpoint/2010/main" val="2837661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5F2DECE-EC1F-4372-939B-311B489CDE84}" type="slidenum">
              <a:rPr lang="fr-FR" smtClean="0"/>
              <a:t>4</a:t>
            </a:fld>
            <a:endParaRPr lang="fr-FR"/>
          </a:p>
        </p:txBody>
      </p:sp>
    </p:spTree>
    <p:extLst>
      <p:ext uri="{BB962C8B-B14F-4D97-AF65-F5344CB8AC3E}">
        <p14:creationId xmlns:p14="http://schemas.microsoft.com/office/powerpoint/2010/main" val="2742818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5F2DECE-EC1F-4372-939B-311B489CDE84}" type="slidenum">
              <a:rPr lang="fr-FR" smtClean="0"/>
              <a:t>5</a:t>
            </a:fld>
            <a:endParaRPr lang="fr-FR"/>
          </a:p>
        </p:txBody>
      </p:sp>
    </p:spTree>
    <p:extLst>
      <p:ext uri="{BB962C8B-B14F-4D97-AF65-F5344CB8AC3E}">
        <p14:creationId xmlns:p14="http://schemas.microsoft.com/office/powerpoint/2010/main" val="482718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DD83A859-C551-474D-AB37-89C3EE1DCF67}" type="datetimeFigureOut">
              <a:rPr lang="fr-FR" smtClean="0"/>
              <a:t>02/10/2019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196F9EB-B919-4DEB-9F94-CCE31F05ADCF}" type="slidenum">
              <a:rPr lang="fr-FR" smtClean="0"/>
              <a:t>‹N°›</a:t>
            </a:fld>
            <a:endParaRPr lang="fr-FR" dirty="0"/>
          </a:p>
        </p:txBody>
      </p:sp>
    </p:spTree>
    <p:extLst>
      <p:ext uri="{BB962C8B-B14F-4D97-AF65-F5344CB8AC3E}">
        <p14:creationId xmlns:p14="http://schemas.microsoft.com/office/powerpoint/2010/main" val="2447132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D83A859-C551-474D-AB37-89C3EE1DCF67}" type="datetimeFigureOut">
              <a:rPr lang="fr-FR" smtClean="0"/>
              <a:t>02/10/2019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196F9EB-B919-4DEB-9F94-CCE31F05ADCF}" type="slidenum">
              <a:rPr lang="fr-FR" smtClean="0"/>
              <a:t>‹N°›</a:t>
            </a:fld>
            <a:endParaRPr lang="fr-FR" dirty="0"/>
          </a:p>
        </p:txBody>
      </p:sp>
    </p:spTree>
    <p:extLst>
      <p:ext uri="{BB962C8B-B14F-4D97-AF65-F5344CB8AC3E}">
        <p14:creationId xmlns:p14="http://schemas.microsoft.com/office/powerpoint/2010/main" val="631001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D83A859-C551-474D-AB37-89C3EE1DCF67}" type="datetimeFigureOut">
              <a:rPr lang="fr-FR" smtClean="0"/>
              <a:t>02/10/2019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196F9EB-B919-4DEB-9F94-CCE31F05ADCF}" type="slidenum">
              <a:rPr lang="fr-FR" smtClean="0"/>
              <a:t>‹N°›</a:t>
            </a:fld>
            <a:endParaRPr lang="fr-FR" dirty="0"/>
          </a:p>
        </p:txBody>
      </p:sp>
    </p:spTree>
    <p:extLst>
      <p:ext uri="{BB962C8B-B14F-4D97-AF65-F5344CB8AC3E}">
        <p14:creationId xmlns:p14="http://schemas.microsoft.com/office/powerpoint/2010/main" val="746636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D83A859-C551-474D-AB37-89C3EE1DCF67}" type="datetimeFigureOut">
              <a:rPr lang="fr-FR" smtClean="0"/>
              <a:t>02/10/2019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196F9EB-B919-4DEB-9F94-CCE31F05ADCF}" type="slidenum">
              <a:rPr lang="fr-FR" smtClean="0"/>
              <a:t>‹N°›</a:t>
            </a:fld>
            <a:endParaRPr lang="fr-FR" dirty="0"/>
          </a:p>
        </p:txBody>
      </p:sp>
    </p:spTree>
    <p:extLst>
      <p:ext uri="{BB962C8B-B14F-4D97-AF65-F5344CB8AC3E}">
        <p14:creationId xmlns:p14="http://schemas.microsoft.com/office/powerpoint/2010/main" val="1019786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DD83A859-C551-474D-AB37-89C3EE1DCF67}" type="datetimeFigureOut">
              <a:rPr lang="fr-FR" smtClean="0"/>
              <a:t>02/10/2019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196F9EB-B919-4DEB-9F94-CCE31F05ADCF}" type="slidenum">
              <a:rPr lang="fr-FR" smtClean="0"/>
              <a:t>‹N°›</a:t>
            </a:fld>
            <a:endParaRPr lang="fr-FR" dirty="0"/>
          </a:p>
        </p:txBody>
      </p:sp>
    </p:spTree>
    <p:extLst>
      <p:ext uri="{BB962C8B-B14F-4D97-AF65-F5344CB8AC3E}">
        <p14:creationId xmlns:p14="http://schemas.microsoft.com/office/powerpoint/2010/main" val="1598810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D83A859-C551-474D-AB37-89C3EE1DCF67}" type="datetimeFigureOut">
              <a:rPr lang="fr-FR" smtClean="0"/>
              <a:t>02/10/2019</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D196F9EB-B919-4DEB-9F94-CCE31F05ADCF}" type="slidenum">
              <a:rPr lang="fr-FR" smtClean="0"/>
              <a:t>‹N°›</a:t>
            </a:fld>
            <a:endParaRPr lang="fr-FR" dirty="0"/>
          </a:p>
        </p:txBody>
      </p:sp>
    </p:spTree>
    <p:extLst>
      <p:ext uri="{BB962C8B-B14F-4D97-AF65-F5344CB8AC3E}">
        <p14:creationId xmlns:p14="http://schemas.microsoft.com/office/powerpoint/2010/main" val="2287913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D83A859-C551-474D-AB37-89C3EE1DCF67}" type="datetimeFigureOut">
              <a:rPr lang="fr-FR" smtClean="0"/>
              <a:t>02/10/2019</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D196F9EB-B919-4DEB-9F94-CCE31F05ADCF}" type="slidenum">
              <a:rPr lang="fr-FR" smtClean="0"/>
              <a:t>‹N°›</a:t>
            </a:fld>
            <a:endParaRPr lang="fr-FR" dirty="0"/>
          </a:p>
        </p:txBody>
      </p:sp>
    </p:spTree>
    <p:extLst>
      <p:ext uri="{BB962C8B-B14F-4D97-AF65-F5344CB8AC3E}">
        <p14:creationId xmlns:p14="http://schemas.microsoft.com/office/powerpoint/2010/main" val="165797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DD83A859-C551-474D-AB37-89C3EE1DCF67}" type="datetimeFigureOut">
              <a:rPr lang="fr-FR" smtClean="0"/>
              <a:t>02/10/2019</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D196F9EB-B919-4DEB-9F94-CCE31F05ADCF}" type="slidenum">
              <a:rPr lang="fr-FR" smtClean="0"/>
              <a:t>‹N°›</a:t>
            </a:fld>
            <a:endParaRPr lang="fr-FR" dirty="0"/>
          </a:p>
        </p:txBody>
      </p:sp>
    </p:spTree>
    <p:extLst>
      <p:ext uri="{BB962C8B-B14F-4D97-AF65-F5344CB8AC3E}">
        <p14:creationId xmlns:p14="http://schemas.microsoft.com/office/powerpoint/2010/main" val="515176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D83A859-C551-474D-AB37-89C3EE1DCF67}" type="datetimeFigureOut">
              <a:rPr lang="fr-FR" smtClean="0"/>
              <a:t>02/10/2019</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D196F9EB-B919-4DEB-9F94-CCE31F05ADCF}" type="slidenum">
              <a:rPr lang="fr-FR" smtClean="0"/>
              <a:t>‹N°›</a:t>
            </a:fld>
            <a:endParaRPr lang="fr-FR" dirty="0"/>
          </a:p>
        </p:txBody>
      </p:sp>
    </p:spTree>
    <p:extLst>
      <p:ext uri="{BB962C8B-B14F-4D97-AF65-F5344CB8AC3E}">
        <p14:creationId xmlns:p14="http://schemas.microsoft.com/office/powerpoint/2010/main" val="1110706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D83A859-C551-474D-AB37-89C3EE1DCF67}" type="datetimeFigureOut">
              <a:rPr lang="fr-FR" smtClean="0"/>
              <a:t>02/10/2019</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D196F9EB-B919-4DEB-9F94-CCE31F05ADCF}" type="slidenum">
              <a:rPr lang="fr-FR" smtClean="0"/>
              <a:t>‹N°›</a:t>
            </a:fld>
            <a:endParaRPr lang="fr-FR" dirty="0"/>
          </a:p>
        </p:txBody>
      </p:sp>
    </p:spTree>
    <p:extLst>
      <p:ext uri="{BB962C8B-B14F-4D97-AF65-F5344CB8AC3E}">
        <p14:creationId xmlns:p14="http://schemas.microsoft.com/office/powerpoint/2010/main" val="401538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D83A859-C551-474D-AB37-89C3EE1DCF67}" type="datetimeFigureOut">
              <a:rPr lang="fr-FR" smtClean="0"/>
              <a:t>02/10/2019</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D196F9EB-B919-4DEB-9F94-CCE31F05ADCF}" type="slidenum">
              <a:rPr lang="fr-FR" smtClean="0"/>
              <a:t>‹N°›</a:t>
            </a:fld>
            <a:endParaRPr lang="fr-FR" dirty="0"/>
          </a:p>
        </p:txBody>
      </p:sp>
    </p:spTree>
    <p:extLst>
      <p:ext uri="{BB962C8B-B14F-4D97-AF65-F5344CB8AC3E}">
        <p14:creationId xmlns:p14="http://schemas.microsoft.com/office/powerpoint/2010/main" val="351219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83A859-C551-474D-AB37-89C3EE1DCF67}" type="datetimeFigureOut">
              <a:rPr lang="fr-FR" smtClean="0"/>
              <a:t>02/10/2019</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96F9EB-B919-4DEB-9F94-CCE31F05ADCF}" type="slidenum">
              <a:rPr lang="fr-FR" smtClean="0"/>
              <a:t>‹N°›</a:t>
            </a:fld>
            <a:endParaRPr lang="fr-FR" dirty="0"/>
          </a:p>
        </p:txBody>
      </p:sp>
    </p:spTree>
    <p:extLst>
      <p:ext uri="{BB962C8B-B14F-4D97-AF65-F5344CB8AC3E}">
        <p14:creationId xmlns:p14="http://schemas.microsoft.com/office/powerpoint/2010/main" val="39670039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image" Target="../media/image6.tmp"/><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image" Target="../media/image7.jpeg"/><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png"/><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png"/><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3">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4">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o="urn:schemas-microsoft-com:office:office" xmlns:v="urn:schemas-microsoft-com:vml" xmlns:w10="urn:schemas-microsoft-com:office:word" xmlns:w="http://schemas.openxmlformats.org/wordprocessingml/2006/main" xmlns:xdr="http://schemas.openxmlformats.org/drawingml/2006/spreadsheetDrawing" xmlns="" xmlns:a16="http://schemas.microsoft.com/office/drawing/2014/main" xmlns:w15="http://schemas.microsoft.com/office/word/2012/wordml" xmlns:lc="http://schemas.openxmlformats.org/drawingml/2006/lockedCanvas" id="{6446DF46-437C-4884-B87D-E0D702380AF0}"/>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
        <p:nvSpPr>
          <p:cNvPr id="9" name="Title 1"/>
          <p:cNvSpPr txBox="1">
            <a:spLocks/>
          </p:cNvSpPr>
          <p:nvPr/>
        </p:nvSpPr>
        <p:spPr bwMode="auto">
          <a:xfrm>
            <a:off x="4427984" y="2852936"/>
            <a:ext cx="4644008" cy="2736304"/>
          </a:xfrm>
          <a:prstGeom prst="rect">
            <a:avLst/>
          </a:prstGeom>
          <a:ln>
            <a:noFill/>
            <a:headEnd/>
            <a:tailEnd/>
          </a:ln>
          <a:effectLst/>
          <a:scene3d>
            <a:camera prst="orthographicFront">
              <a:rot lat="0" lon="0" rev="0"/>
            </a:camera>
            <a:lightRig rig="contrasting" dir="t">
              <a:rot lat="0" lon="0" rev="7800000"/>
            </a:lightRig>
          </a:scene3d>
          <a:sp3d>
            <a:bevelT w="139700" h="139700"/>
          </a:sp3d>
        </p:spPr>
        <p:style>
          <a:lnRef idx="2">
            <a:schemeClr val="accent1"/>
          </a:lnRef>
          <a:fillRef idx="1">
            <a:schemeClr val="lt1"/>
          </a:fillRef>
          <a:effectRef idx="0">
            <a:schemeClr val="accent1"/>
          </a:effectRef>
          <a:fontRef idx="minor">
            <a:schemeClr val="dk1"/>
          </a:fontRef>
        </p:style>
        <p:txBody>
          <a:bodyPr anchor="ctr">
            <a:noAutofit/>
          </a:bodyPr>
          <a:lstStyle/>
          <a:p>
            <a:pPr lvl="0">
              <a:lnSpc>
                <a:spcPct val="150000"/>
              </a:lnSpc>
            </a:pPr>
            <a:r>
              <a:rPr lang="fr-ML" sz="2300" b="1" dirty="0" smtClean="0">
                <a:ln w="12700">
                  <a:solidFill>
                    <a:srgbClr val="FF0000"/>
                  </a:solidFill>
                  <a:prstDash val="solid"/>
                </a:ln>
                <a:solidFill>
                  <a:srgbClr val="FF0000"/>
                </a:solidFill>
                <a:latin typeface="Verdana" pitchFamily="34" charset="0"/>
                <a:ea typeface="Verdana" pitchFamily="34" charset="0"/>
                <a:cs typeface="Verdana" pitchFamily="34" charset="0"/>
              </a:rPr>
              <a:t>MÉCANISMES D’ENGAGEMENT CITOYEN ET LEURS APPLICATIONS AU SECTEUR DSSR</a:t>
            </a:r>
          </a:p>
          <a:p>
            <a:pPr lvl="0">
              <a:lnSpc>
                <a:spcPct val="150000"/>
              </a:lnSpc>
            </a:pPr>
            <a:r>
              <a:rPr lang="fr-ML" sz="2300" b="1" dirty="0" smtClean="0">
                <a:ln w="12700">
                  <a:solidFill>
                    <a:srgbClr val="FF0000"/>
                  </a:solidFill>
                  <a:prstDash val="solid"/>
                </a:ln>
                <a:solidFill>
                  <a:srgbClr val="FF0000"/>
                </a:solidFill>
                <a:latin typeface="Verdana" pitchFamily="34" charset="0"/>
                <a:ea typeface="Verdana" pitchFamily="34" charset="0"/>
                <a:cs typeface="Verdana" pitchFamily="34" charset="0"/>
              </a:rPr>
              <a:t>		&amp;</a:t>
            </a:r>
          </a:p>
          <a:p>
            <a:pPr lvl="0">
              <a:lnSpc>
                <a:spcPct val="150000"/>
              </a:lnSpc>
            </a:pPr>
            <a:r>
              <a:rPr lang="fr-ML" sz="2300" b="1" dirty="0" smtClean="0">
                <a:ln w="12700">
                  <a:solidFill>
                    <a:srgbClr val="FF0000"/>
                  </a:solidFill>
                  <a:prstDash val="solid"/>
                </a:ln>
                <a:solidFill>
                  <a:srgbClr val="FF0000"/>
                </a:solidFill>
                <a:latin typeface="Verdana" pitchFamily="34" charset="0"/>
                <a:ea typeface="Verdana" pitchFamily="34" charset="0"/>
                <a:cs typeface="Verdana" pitchFamily="34" charset="0"/>
              </a:rPr>
              <a:t>EVALUATION DE LA PERTINENCE DES INITIATIVES D’ENGAGEMENT CITOYEN</a:t>
            </a:r>
            <a:endParaRPr lang="fr-FR" sz="2300" b="1" dirty="0">
              <a:ln w="12700">
                <a:solidFill>
                  <a:srgbClr val="FF0000"/>
                </a:solidFill>
                <a:prstDash val="solid"/>
              </a:ln>
              <a:solidFill>
                <a:srgbClr val="FF0000"/>
              </a:solidFill>
              <a:latin typeface="Verdana" pitchFamily="34" charset="0"/>
              <a:ea typeface="Verdana" pitchFamily="34" charset="0"/>
              <a:cs typeface="Verdana" pitchFamily="34" charset="0"/>
            </a:endParaRPr>
          </a:p>
        </p:txBody>
      </p:sp>
      <p:sp>
        <p:nvSpPr>
          <p:cNvPr id="2" name="Rectangle 1"/>
          <p:cNvSpPr/>
          <p:nvPr/>
        </p:nvSpPr>
        <p:spPr>
          <a:xfrm>
            <a:off x="323528" y="1452344"/>
            <a:ext cx="8064896" cy="400110"/>
          </a:xfrm>
          <a:prstGeom prst="rect">
            <a:avLst/>
          </a:prstGeom>
        </p:spPr>
        <p:txBody>
          <a:bodyPr wrap="square">
            <a:spAutoFit/>
          </a:bodyPr>
          <a:lstStyle/>
          <a:p>
            <a:pPr algn="just"/>
            <a:r>
              <a:rPr lang="fr-ML" sz="2000" dirty="0">
                <a:ln w="12700">
                  <a:solidFill>
                    <a:schemeClr val="tx2">
                      <a:satMod val="155000"/>
                    </a:schemeClr>
                  </a:solidFill>
                  <a:prstDash val="solid"/>
                </a:ln>
                <a:solidFill>
                  <a:srgbClr val="002060"/>
                </a:solidFill>
                <a:latin typeface="Verdana" pitchFamily="34" charset="0"/>
                <a:ea typeface="Verdana" pitchFamily="34" charset="0"/>
                <a:cs typeface="Verdana" pitchFamily="34" charset="0"/>
              </a:rPr>
              <a:t>BOITE À OUTILS</a:t>
            </a:r>
            <a:r>
              <a:rPr lang="fr-FR" sz="2000" dirty="0">
                <a:ln w="12700">
                  <a:solidFill>
                    <a:schemeClr val="tx2">
                      <a:satMod val="155000"/>
                    </a:schemeClr>
                  </a:solidFill>
                  <a:prstDash val="solid"/>
                </a:ln>
                <a:solidFill>
                  <a:srgbClr val="002060"/>
                </a:solidFill>
                <a:latin typeface="Verdana" pitchFamily="34" charset="0"/>
                <a:ea typeface="Verdana" pitchFamily="34" charset="0"/>
                <a:cs typeface="Verdana" pitchFamily="34" charset="0"/>
              </a:rPr>
              <a:t> </a:t>
            </a:r>
            <a:r>
              <a:rPr lang="fr-ML" sz="2000" dirty="0">
                <a:ln w="12700">
                  <a:solidFill>
                    <a:schemeClr val="tx2">
                      <a:satMod val="155000"/>
                    </a:schemeClr>
                  </a:solidFill>
                  <a:prstDash val="solid"/>
                </a:ln>
                <a:solidFill>
                  <a:srgbClr val="002060"/>
                </a:solidFill>
                <a:latin typeface="Verdana" pitchFamily="34" charset="0"/>
                <a:ea typeface="Verdana" pitchFamily="34" charset="0"/>
                <a:cs typeface="Verdana" pitchFamily="34" charset="0"/>
              </a:rPr>
              <a:t>DU GESTIONNAIRE  DE PROGRAMME DSSR</a:t>
            </a:r>
            <a:endParaRPr lang="fr-ML" dirty="0">
              <a:ln w="12700">
                <a:solidFill>
                  <a:schemeClr val="tx2">
                    <a:satMod val="155000"/>
                  </a:schemeClr>
                </a:solidFill>
                <a:prstDash val="solid"/>
              </a:ln>
              <a:solidFill>
                <a:srgbClr val="002060"/>
              </a:solidFill>
              <a:latin typeface="Verdana" pitchFamily="34" charset="0"/>
              <a:ea typeface="Verdana" pitchFamily="34" charset="0"/>
              <a:cs typeface="Verdana" pitchFamily="34" charset="0"/>
            </a:endParaRPr>
          </a:p>
        </p:txBody>
      </p:sp>
      <p:pic>
        <p:nvPicPr>
          <p:cNvPr id="10" name="Image 9" descr="Module 1 - Mécanismes d'engagement citoyen pour promouvoir la performance des DSSR [Mode de compatibilité] - Microsoft Word"/>
          <p:cNvPicPr>
            <a:picLocks noChangeAspect="1"/>
          </p:cNvPicPr>
          <p:nvPr/>
        </p:nvPicPr>
        <p:blipFill rotWithShape="1">
          <a:blip r:embed="rId7">
            <a:extLst>
              <a:ext uri="{28A0092B-C50C-407E-A947-70E740481C1C}">
                <a14:useLocalDpi xmlns:a14="http://schemas.microsoft.com/office/drawing/2010/main" val="0"/>
              </a:ext>
            </a:extLst>
          </a:blip>
          <a:srcRect l="37539" t="25133" r="36752" b="16499"/>
          <a:stretch/>
        </p:blipFill>
        <p:spPr>
          <a:xfrm>
            <a:off x="467544" y="1988841"/>
            <a:ext cx="3888433" cy="4752527"/>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37684344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3">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4">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o="urn:schemas-microsoft-com:office:office" xmlns:v="urn:schemas-microsoft-com:vml" xmlns:w10="urn:schemas-microsoft-com:office:word" xmlns:w="http://schemas.openxmlformats.org/wordprocessingml/2006/main" xmlns:xdr="http://schemas.openxmlformats.org/drawingml/2006/spreadsheetDrawing" xmlns="" xmlns:a16="http://schemas.microsoft.com/office/drawing/2014/main" xmlns:w15="http://schemas.microsoft.com/office/word/2012/wordml" xmlns:lc="http://schemas.openxmlformats.org/drawingml/2006/lockedCanvas" id="{6446DF46-437C-4884-B87D-E0D702380AF0}"/>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
        <p:nvSpPr>
          <p:cNvPr id="3" name="Rectangle 2"/>
          <p:cNvSpPr/>
          <p:nvPr/>
        </p:nvSpPr>
        <p:spPr>
          <a:xfrm>
            <a:off x="107504" y="1304176"/>
            <a:ext cx="8928992" cy="5509200"/>
          </a:xfrm>
          <a:prstGeom prst="rect">
            <a:avLst/>
          </a:prstGeom>
        </p:spPr>
        <p:txBody>
          <a:bodyPr wrap="square">
            <a:spAutoFit/>
          </a:bodyPr>
          <a:lstStyle/>
          <a:p>
            <a:pPr lvl="0"/>
            <a:r>
              <a:rPr lang="fr-FR" sz="2200" b="1" dirty="0">
                <a:solidFill>
                  <a:srgbClr val="FF0000"/>
                </a:solidFill>
                <a:latin typeface="Verdana" panose="020B0604030504040204" pitchFamily="34" charset="0"/>
                <a:ea typeface="Verdana" panose="020B0604030504040204" pitchFamily="34" charset="0"/>
              </a:rPr>
              <a:t>Conclusion</a:t>
            </a:r>
          </a:p>
          <a:p>
            <a:r>
              <a:rPr lang="fr-FR" sz="2200" b="1" dirty="0">
                <a:latin typeface="Verdana" panose="020B0604030504040204" pitchFamily="34" charset="0"/>
                <a:ea typeface="Verdana" panose="020B0604030504040204" pitchFamily="34" charset="0"/>
              </a:rPr>
              <a:t> </a:t>
            </a:r>
          </a:p>
          <a:p>
            <a:pPr algn="just"/>
            <a:r>
              <a:rPr lang="fr-FR" sz="2200" b="1" dirty="0">
                <a:latin typeface="Verdana" panose="020B0604030504040204" pitchFamily="34" charset="0"/>
                <a:ea typeface="Verdana" panose="020B0604030504040204" pitchFamily="34" charset="0"/>
              </a:rPr>
              <a:t>Ce module présente </a:t>
            </a:r>
            <a:r>
              <a:rPr lang="fr-FR" sz="2200" b="1" dirty="0">
                <a:solidFill>
                  <a:srgbClr val="FF0000"/>
                </a:solidFill>
                <a:latin typeface="Verdana" panose="020B0604030504040204" pitchFamily="34" charset="0"/>
                <a:ea typeface="Verdana" panose="020B0604030504040204" pitchFamily="34" charset="0"/>
              </a:rPr>
              <a:t>l’Engagement Citoyen</a:t>
            </a:r>
            <a:r>
              <a:rPr lang="fr-FR" sz="2200" b="1" dirty="0">
                <a:latin typeface="Verdana" panose="020B0604030504040204" pitchFamily="34" charset="0"/>
                <a:ea typeface="Verdana" panose="020B0604030504040204" pitchFamily="34" charset="0"/>
              </a:rPr>
              <a:t> comme une approche indispensable pour assurer une </a:t>
            </a:r>
            <a:r>
              <a:rPr lang="fr-FR" sz="2200" b="1" dirty="0">
                <a:solidFill>
                  <a:srgbClr val="FF0000"/>
                </a:solidFill>
                <a:latin typeface="Verdana" panose="020B0604030504040204" pitchFamily="34" charset="0"/>
                <a:ea typeface="Verdana" panose="020B0604030504040204" pitchFamily="34" charset="0"/>
              </a:rPr>
              <a:t>participation effective et efficace des citoyens</a:t>
            </a:r>
            <a:r>
              <a:rPr lang="fr-FR" sz="2200" b="1" dirty="0">
                <a:latin typeface="Verdana" panose="020B0604030504040204" pitchFamily="34" charset="0"/>
                <a:ea typeface="Verdana" panose="020B0604030504040204" pitchFamily="34" charset="0"/>
              </a:rPr>
              <a:t> dans les cycles des mécanismes de gestion des programmes et projets DSSR. </a:t>
            </a:r>
          </a:p>
          <a:p>
            <a:pPr algn="just"/>
            <a:r>
              <a:rPr lang="fr-FR" sz="2200" b="1" dirty="0">
                <a:latin typeface="Verdana" panose="020B0604030504040204" pitchFamily="34" charset="0"/>
                <a:ea typeface="Verdana" panose="020B0604030504040204" pitchFamily="34" charset="0"/>
              </a:rPr>
              <a:t>Le module introduit à des concepts et à </a:t>
            </a:r>
            <a:r>
              <a:rPr lang="fr-FR" sz="2200" b="1" dirty="0" smtClean="0">
                <a:solidFill>
                  <a:srgbClr val="FF0000"/>
                </a:solidFill>
                <a:latin typeface="Verdana" panose="020B0604030504040204" pitchFamily="34" charset="0"/>
                <a:ea typeface="Verdana" panose="020B0604030504040204" pitchFamily="34" charset="0"/>
              </a:rPr>
              <a:t>27 mécanismes</a:t>
            </a:r>
            <a:r>
              <a:rPr lang="fr-FR" sz="2200" b="1" dirty="0" smtClean="0">
                <a:latin typeface="Verdana" panose="020B0604030504040204" pitchFamily="34" charset="0"/>
                <a:ea typeface="Verdana" panose="020B0604030504040204" pitchFamily="34" charset="0"/>
              </a:rPr>
              <a:t>.  </a:t>
            </a:r>
            <a:endParaRPr lang="fr-FR" sz="2200" b="1" dirty="0">
              <a:latin typeface="Verdana" panose="020B0604030504040204" pitchFamily="34" charset="0"/>
              <a:ea typeface="Verdana" panose="020B0604030504040204" pitchFamily="34" charset="0"/>
            </a:endParaRPr>
          </a:p>
          <a:p>
            <a:pPr algn="just"/>
            <a:r>
              <a:rPr lang="fr-FR" sz="2200" b="1" dirty="0">
                <a:latin typeface="Verdana" panose="020B0604030504040204" pitchFamily="34" charset="0"/>
                <a:ea typeface="Verdana" panose="020B0604030504040204" pitchFamily="34" charset="0"/>
              </a:rPr>
              <a:t>Nous espérons que </a:t>
            </a:r>
            <a:r>
              <a:rPr lang="fr-FR" sz="2200" b="1" dirty="0">
                <a:solidFill>
                  <a:srgbClr val="FF0000"/>
                </a:solidFill>
                <a:latin typeface="Verdana" panose="020B0604030504040204" pitchFamily="34" charset="0"/>
                <a:ea typeface="Verdana" panose="020B0604030504040204" pitchFamily="34" charset="0"/>
              </a:rPr>
              <a:t>la vulgarisation de l’EC </a:t>
            </a:r>
            <a:r>
              <a:rPr lang="fr-FR" sz="2200" b="1" dirty="0">
                <a:latin typeface="Verdana" panose="020B0604030504040204" pitchFamily="34" charset="0"/>
                <a:ea typeface="Verdana" panose="020B0604030504040204" pitchFamily="34" charset="0"/>
              </a:rPr>
              <a:t>au sein des parties prenantes du secteur DSSR et une </a:t>
            </a:r>
            <a:r>
              <a:rPr lang="fr-FR" sz="2200" b="1" dirty="0">
                <a:solidFill>
                  <a:srgbClr val="FF0000"/>
                </a:solidFill>
                <a:latin typeface="Verdana" panose="020B0604030504040204" pitchFamily="34" charset="0"/>
                <a:ea typeface="Verdana" panose="020B0604030504040204" pitchFamily="34" charset="0"/>
              </a:rPr>
              <a:t>exploitation optimale des </a:t>
            </a:r>
            <a:r>
              <a:rPr lang="fr-FR" sz="2200" b="1" dirty="0" smtClean="0">
                <a:solidFill>
                  <a:srgbClr val="FF0000"/>
                </a:solidFill>
                <a:latin typeface="Verdana" panose="020B0604030504040204" pitchFamily="34" charset="0"/>
                <a:ea typeface="Verdana" panose="020B0604030504040204" pitchFamily="34" charset="0"/>
              </a:rPr>
              <a:t>MCC</a:t>
            </a:r>
            <a:r>
              <a:rPr lang="fr-FR" sz="2200" b="1" dirty="0" smtClean="0">
                <a:latin typeface="Verdana" panose="020B0604030504040204" pitchFamily="34" charset="0"/>
                <a:ea typeface="Verdana" panose="020B0604030504040204" pitchFamily="34" charset="0"/>
              </a:rPr>
              <a:t> conduira </a:t>
            </a:r>
            <a:r>
              <a:rPr lang="fr-FR" sz="2200" b="1" dirty="0">
                <a:latin typeface="Verdana" panose="020B0604030504040204" pitchFamily="34" charset="0"/>
                <a:ea typeface="Verdana" panose="020B0604030504040204" pitchFamily="34" charset="0"/>
              </a:rPr>
              <a:t>à une meilleure implication des citoyens dans les instances de direction des structures sanitaires et dans le cycle de la gestion des programmes et projets de santé de la reproduction et des droits sexuels.</a:t>
            </a:r>
          </a:p>
        </p:txBody>
      </p:sp>
    </p:spTree>
    <p:extLst>
      <p:ext uri="{BB962C8B-B14F-4D97-AF65-F5344CB8AC3E}">
        <p14:creationId xmlns:p14="http://schemas.microsoft.com/office/powerpoint/2010/main" val="27378156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3">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4">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o="urn:schemas-microsoft-com:office:office" xmlns:v="urn:schemas-microsoft-com:vml" xmlns:w10="urn:schemas-microsoft-com:office:word" xmlns:w="http://schemas.openxmlformats.org/wordprocessingml/2006/main" xmlns:xdr="http://schemas.openxmlformats.org/drawingml/2006/spreadsheetDrawing" xmlns="" xmlns:a16="http://schemas.microsoft.com/office/drawing/2014/main" xmlns:w15="http://schemas.microsoft.com/office/word/2012/wordml" xmlns:lc="http://schemas.openxmlformats.org/drawingml/2006/lockedCanvas" id="{6446DF46-437C-4884-B87D-E0D702380AF0}"/>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pic>
        <p:nvPicPr>
          <p:cNvPr id="2" name="Image 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00211" y="1412776"/>
            <a:ext cx="5013176" cy="5013176"/>
          </a:xfrm>
          <a:prstGeom prst="rect">
            <a:avLst/>
          </a:prstGeom>
        </p:spPr>
      </p:pic>
    </p:spTree>
    <p:extLst>
      <p:ext uri="{BB962C8B-B14F-4D97-AF65-F5344CB8AC3E}">
        <p14:creationId xmlns:p14="http://schemas.microsoft.com/office/powerpoint/2010/main" val="8317164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3">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4">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o="urn:schemas-microsoft-com:office:office" xmlns:v="urn:schemas-microsoft-com:vml" xmlns:w10="urn:schemas-microsoft-com:office:word" xmlns:w="http://schemas.openxmlformats.org/wordprocessingml/2006/main" xmlns:xdr="http://schemas.openxmlformats.org/drawingml/2006/spreadsheetDrawing" xmlns="" xmlns:a16="http://schemas.microsoft.com/office/drawing/2014/main" xmlns:w15="http://schemas.microsoft.com/office/word/2012/wordml" xmlns:lc="http://schemas.openxmlformats.org/drawingml/2006/lockedCanvas" id="{6446DF46-437C-4884-B87D-E0D702380AF0}"/>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
        <p:nvSpPr>
          <p:cNvPr id="12" name="ZoneTexte 11"/>
          <p:cNvSpPr txBox="1"/>
          <p:nvPr/>
        </p:nvSpPr>
        <p:spPr>
          <a:xfrm>
            <a:off x="251520" y="1700808"/>
            <a:ext cx="8510620" cy="3170099"/>
          </a:xfrm>
          <a:prstGeom prst="rect">
            <a:avLst/>
          </a:prstGeom>
          <a:noFill/>
        </p:spPr>
        <p:txBody>
          <a:bodyPr wrap="square" rtlCol="0">
            <a:spAutoFit/>
          </a:bodyPr>
          <a:lstStyle/>
          <a:p>
            <a:pPr marL="457200" lvl="0" indent="-457200">
              <a:buFont typeface="Arial" panose="020B0604020202020204" pitchFamily="34" charset="0"/>
              <a:buChar char="•"/>
            </a:pPr>
            <a:r>
              <a:rPr lang="fr-FR" sz="2800" b="1" dirty="0" smtClean="0">
                <a:latin typeface="Verdana" panose="020B0604030504040204" pitchFamily="34" charset="0"/>
                <a:ea typeface="Verdana" panose="020B0604030504040204" pitchFamily="34" charset="0"/>
              </a:rPr>
              <a:t>Les </a:t>
            </a:r>
            <a:r>
              <a:rPr lang="fr-FR" sz="2800" b="1" dirty="0">
                <a:latin typeface="Verdana" panose="020B0604030504040204" pitchFamily="34" charset="0"/>
                <a:ea typeface="Verdana" panose="020B0604030504040204" pitchFamily="34" charset="0"/>
              </a:rPr>
              <a:t>mécanismes d’engagement citoyen et leurs applications au secteur DSSR </a:t>
            </a:r>
            <a:endParaRPr lang="fr-FR" sz="2800" b="1" dirty="0" smtClean="0">
              <a:latin typeface="Verdana" panose="020B0604030504040204" pitchFamily="34" charset="0"/>
              <a:ea typeface="Verdana" panose="020B0604030504040204" pitchFamily="34" charset="0"/>
            </a:endParaRPr>
          </a:p>
          <a:p>
            <a:pPr lvl="0"/>
            <a:endParaRPr lang="fr-FR" sz="1600" b="1" dirty="0" smtClean="0">
              <a:latin typeface="Verdana" panose="020B0604030504040204" pitchFamily="34" charset="0"/>
              <a:ea typeface="Verdana" panose="020B0604030504040204" pitchFamily="34" charset="0"/>
            </a:endParaRPr>
          </a:p>
          <a:p>
            <a:pPr marL="457200" lvl="0" indent="-457200">
              <a:buFont typeface="Arial" panose="020B0604020202020204" pitchFamily="34" charset="0"/>
              <a:buChar char="•"/>
            </a:pPr>
            <a:r>
              <a:rPr lang="fr-FR" sz="2800" b="1" dirty="0" smtClean="0">
                <a:latin typeface="Verdana" panose="020B0604030504040204" pitchFamily="34" charset="0"/>
                <a:ea typeface="Verdana" panose="020B0604030504040204" pitchFamily="34" charset="0"/>
              </a:rPr>
              <a:t>Evaluation </a:t>
            </a:r>
            <a:r>
              <a:rPr lang="fr-FR" sz="2800" b="1" dirty="0">
                <a:latin typeface="Verdana" panose="020B0604030504040204" pitchFamily="34" charset="0"/>
                <a:ea typeface="Verdana" panose="020B0604030504040204" pitchFamily="34" charset="0"/>
              </a:rPr>
              <a:t>de la pertinence des initiatives d’engagement pour les programmes/Projets DSSR </a:t>
            </a:r>
            <a:endParaRPr lang="fr-FR" sz="2800" b="1" dirty="0" smtClean="0">
              <a:latin typeface="Verdana" panose="020B0604030504040204" pitchFamily="34" charset="0"/>
              <a:ea typeface="Verdana" panose="020B0604030504040204" pitchFamily="34" charset="0"/>
            </a:endParaRPr>
          </a:p>
          <a:p>
            <a:pPr lvl="0"/>
            <a:endParaRPr lang="fr-FR" sz="1600" b="1" dirty="0" smtClean="0">
              <a:latin typeface="Verdana" panose="020B0604030504040204" pitchFamily="34" charset="0"/>
              <a:ea typeface="Verdana" panose="020B0604030504040204" pitchFamily="34" charset="0"/>
            </a:endParaRPr>
          </a:p>
          <a:p>
            <a:pPr marL="457200" lvl="0" indent="-457200">
              <a:buFont typeface="Arial" panose="020B0604020202020204" pitchFamily="34" charset="0"/>
              <a:buChar char="•"/>
            </a:pPr>
            <a:r>
              <a:rPr lang="fr-FR" sz="2800" b="1" dirty="0" smtClean="0">
                <a:latin typeface="Verdana" panose="020B0604030504040204" pitchFamily="34" charset="0"/>
                <a:ea typeface="Verdana" panose="020B0604030504040204" pitchFamily="34" charset="0"/>
              </a:rPr>
              <a:t>Conclusion   </a:t>
            </a:r>
            <a:endParaRPr lang="fr-FR" sz="28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3774437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3">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4">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o="urn:schemas-microsoft-com:office:office" xmlns:v="urn:schemas-microsoft-com:vml" xmlns:w10="urn:schemas-microsoft-com:office:word" xmlns:w="http://schemas.openxmlformats.org/wordprocessingml/2006/main" xmlns:xdr="http://schemas.openxmlformats.org/drawingml/2006/spreadsheetDrawing" xmlns="" xmlns:a16="http://schemas.microsoft.com/office/drawing/2014/main" xmlns:w15="http://schemas.microsoft.com/office/word/2012/wordml" xmlns:lc="http://schemas.openxmlformats.org/drawingml/2006/lockedCanvas" id="{6446DF46-437C-4884-B87D-E0D702380AF0}"/>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
        <p:nvSpPr>
          <p:cNvPr id="12" name="ZoneTexte 11"/>
          <p:cNvSpPr txBox="1"/>
          <p:nvPr/>
        </p:nvSpPr>
        <p:spPr>
          <a:xfrm>
            <a:off x="388372" y="1665913"/>
            <a:ext cx="8438612" cy="4247317"/>
          </a:xfrm>
          <a:prstGeom prst="rect">
            <a:avLst/>
          </a:prstGeom>
          <a:noFill/>
        </p:spPr>
        <p:txBody>
          <a:bodyPr wrap="square" rtlCol="0">
            <a:spAutoFit/>
          </a:bodyPr>
          <a:lstStyle/>
          <a:p>
            <a:pPr lvl="0"/>
            <a:r>
              <a:rPr lang="fr-FR" sz="2800" b="1" dirty="0">
                <a:solidFill>
                  <a:srgbClr val="FF0000"/>
                </a:solidFill>
                <a:latin typeface="Verdana" panose="020B0604030504040204" pitchFamily="34" charset="0"/>
                <a:ea typeface="Verdana" panose="020B0604030504040204" pitchFamily="34" charset="0"/>
              </a:rPr>
              <a:t>Les mécanismes d’engagement citoyen et leurs applications au secteur </a:t>
            </a:r>
            <a:r>
              <a:rPr lang="fr-FR" sz="2800" b="1" dirty="0" smtClean="0">
                <a:solidFill>
                  <a:srgbClr val="FF0000"/>
                </a:solidFill>
                <a:latin typeface="Verdana" panose="020B0604030504040204" pitchFamily="34" charset="0"/>
                <a:ea typeface="Verdana" panose="020B0604030504040204" pitchFamily="34" charset="0"/>
              </a:rPr>
              <a:t>DSSR</a:t>
            </a:r>
          </a:p>
          <a:p>
            <a:pPr lvl="0"/>
            <a:endParaRPr lang="fr-FR" b="1" dirty="0">
              <a:latin typeface="Verdana" panose="020B0604030504040204" pitchFamily="34" charset="0"/>
              <a:ea typeface="Verdana" panose="020B0604030504040204" pitchFamily="34" charset="0"/>
            </a:endParaRPr>
          </a:p>
          <a:p>
            <a:pPr lvl="0"/>
            <a:r>
              <a:rPr lang="fr-ML" sz="2800" b="1" dirty="0" smtClean="0">
                <a:latin typeface="Verdana" panose="020B0604030504040204" pitchFamily="34" charset="0"/>
                <a:ea typeface="Verdana" panose="020B0604030504040204" pitchFamily="34" charset="0"/>
              </a:rPr>
              <a:t>                              </a:t>
            </a:r>
          </a:p>
          <a:p>
            <a:pPr lvl="0"/>
            <a:endParaRPr lang="fr-ML" sz="2800" b="1" dirty="0" smtClean="0">
              <a:latin typeface="Verdana" panose="020B0604030504040204" pitchFamily="34" charset="0"/>
              <a:ea typeface="Verdana" panose="020B0604030504040204" pitchFamily="34" charset="0"/>
            </a:endParaRPr>
          </a:p>
          <a:p>
            <a:pPr lvl="0"/>
            <a:endParaRPr lang="fr-ML" sz="2800" b="1" dirty="0">
              <a:latin typeface="Verdana" panose="020B0604030504040204" pitchFamily="34" charset="0"/>
              <a:ea typeface="Verdana" panose="020B0604030504040204" pitchFamily="34" charset="0"/>
            </a:endParaRPr>
          </a:p>
          <a:p>
            <a:pPr lvl="0"/>
            <a:endParaRPr lang="fr-ML" sz="2800" b="1" dirty="0" smtClean="0">
              <a:latin typeface="Verdana" panose="020B0604030504040204" pitchFamily="34" charset="0"/>
              <a:ea typeface="Verdana" panose="020B0604030504040204" pitchFamily="34" charset="0"/>
            </a:endParaRPr>
          </a:p>
          <a:p>
            <a:pPr lvl="0"/>
            <a:r>
              <a:rPr lang="fr-ML" sz="2800" b="1" dirty="0" smtClean="0">
                <a:latin typeface="Verdana" panose="020B0604030504040204" pitchFamily="34" charset="0"/>
                <a:ea typeface="Verdana" panose="020B0604030504040204" pitchFamily="34" charset="0"/>
              </a:rPr>
              <a:t> </a:t>
            </a:r>
          </a:p>
          <a:p>
            <a:pPr lvl="0"/>
            <a:r>
              <a:rPr lang="fr-ML" sz="2800" b="1" dirty="0" smtClean="0">
                <a:latin typeface="Verdana" panose="020B0604030504040204" pitchFamily="34" charset="0"/>
                <a:ea typeface="Verdana" panose="020B0604030504040204" pitchFamily="34" charset="0"/>
              </a:rPr>
              <a:t>d’engagement </a:t>
            </a:r>
            <a:r>
              <a:rPr lang="fr-ML" sz="2800" b="1" dirty="0">
                <a:latin typeface="Verdana" panose="020B0604030504040204" pitchFamily="34" charset="0"/>
                <a:ea typeface="Verdana" panose="020B0604030504040204" pitchFamily="34" charset="0"/>
              </a:rPr>
              <a:t>citoyen qui peuvent être regroupés en quatre grandes </a:t>
            </a:r>
            <a:r>
              <a:rPr lang="fr-ML" sz="2800" b="1" dirty="0" smtClean="0">
                <a:latin typeface="Verdana" panose="020B0604030504040204" pitchFamily="34" charset="0"/>
                <a:ea typeface="Verdana" panose="020B0604030504040204" pitchFamily="34" charset="0"/>
              </a:rPr>
              <a:t>catégories</a:t>
            </a:r>
            <a:endParaRPr lang="fr-FR" sz="2800" b="1" dirty="0">
              <a:latin typeface="Verdana" panose="020B0604030504040204" pitchFamily="34" charset="0"/>
              <a:ea typeface="Verdana" panose="020B0604030504040204" pitchFamily="34" charset="0"/>
            </a:endParaRPr>
          </a:p>
        </p:txBody>
      </p:sp>
      <p:sp>
        <p:nvSpPr>
          <p:cNvPr id="2" name="ZoneTexte 1"/>
          <p:cNvSpPr txBox="1"/>
          <p:nvPr/>
        </p:nvSpPr>
        <p:spPr>
          <a:xfrm>
            <a:off x="611561" y="2725177"/>
            <a:ext cx="5112567" cy="2215991"/>
          </a:xfrm>
          <a:prstGeom prst="rect">
            <a:avLst/>
          </a:prstGeom>
          <a:noFill/>
        </p:spPr>
        <p:txBody>
          <a:bodyPr wrap="square" rtlCol="0">
            <a:spAutoFit/>
          </a:bodyPr>
          <a:lstStyle/>
          <a:p>
            <a:r>
              <a:rPr lang="fr-FR" sz="13800" dirty="0" smtClean="0">
                <a:solidFill>
                  <a:srgbClr val="FF0000"/>
                </a:solidFill>
                <a:latin typeface="Arial Black" panose="020B0A04020102020204" pitchFamily="34" charset="0"/>
              </a:rPr>
              <a:t>27</a:t>
            </a:r>
            <a:r>
              <a:rPr lang="fr-FR" sz="2800" dirty="0" smtClean="0">
                <a:solidFill>
                  <a:srgbClr val="FF0000"/>
                </a:solidFill>
                <a:latin typeface="Arial Black" panose="020B0A04020102020204" pitchFamily="34" charset="0"/>
              </a:rPr>
              <a:t>mécanismes</a:t>
            </a:r>
            <a:endParaRPr lang="fr-FR" sz="13800" dirty="0">
              <a:solidFill>
                <a:srgbClr val="FF0000"/>
              </a:solidFill>
              <a:latin typeface="Arial Black" panose="020B0A04020102020204" pitchFamily="34" charset="0"/>
            </a:endParaRPr>
          </a:p>
        </p:txBody>
      </p:sp>
    </p:spTree>
    <p:extLst>
      <p:ext uri="{BB962C8B-B14F-4D97-AF65-F5344CB8AC3E}">
        <p14:creationId xmlns:p14="http://schemas.microsoft.com/office/powerpoint/2010/main" val="4632702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4">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5">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o="urn:schemas-microsoft-com:office:office" xmlns:v="urn:schemas-microsoft-com:vml" xmlns:w10="urn:schemas-microsoft-com:office:word" xmlns:w="http://schemas.openxmlformats.org/wordprocessingml/2006/main" xmlns:xdr="http://schemas.openxmlformats.org/drawingml/2006/spreadsheetDrawing" xmlns="" xmlns:a16="http://schemas.microsoft.com/office/drawing/2014/main" xmlns:w15="http://schemas.microsoft.com/office/word/2012/wordml" xmlns:lc="http://schemas.openxmlformats.org/drawingml/2006/lockedCanvas" id="{6446DF46-437C-4884-B87D-E0D702380AF0}"/>
              </a:ext>
            </a:extLst>
          </p:cNvPr>
          <p:cNvPicPr/>
          <p:nvPr/>
        </p:nvPicPr>
        <p:blipFill>
          <a:blip r:embed="rId7"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
        <p:nvSpPr>
          <p:cNvPr id="7" name="Rectangle 6"/>
          <p:cNvSpPr/>
          <p:nvPr/>
        </p:nvSpPr>
        <p:spPr>
          <a:xfrm>
            <a:off x="539551" y="1484783"/>
            <a:ext cx="8280921" cy="5016758"/>
          </a:xfrm>
          <a:prstGeom prst="rect">
            <a:avLst/>
          </a:prstGeom>
        </p:spPr>
        <p:txBody>
          <a:bodyPr wrap="square">
            <a:spAutoFit/>
          </a:bodyPr>
          <a:lstStyle/>
          <a:p>
            <a:pPr marL="285750" indent="-285750">
              <a:buFont typeface="Arial" panose="020B0604020202020204" pitchFamily="34" charset="0"/>
              <a:buChar char="•"/>
            </a:pPr>
            <a:r>
              <a:rPr lang="fr-FR" sz="3200" b="1" dirty="0">
                <a:latin typeface="Verdana" panose="020B0604030504040204" pitchFamily="34" charset="0"/>
                <a:ea typeface="Verdana" panose="020B0604030504040204" pitchFamily="34" charset="0"/>
              </a:rPr>
              <a:t>Les campagnes de sensibilisation budgétaires</a:t>
            </a:r>
          </a:p>
          <a:p>
            <a:pPr marL="285750" indent="-285750">
              <a:spcAft>
                <a:spcPts val="0"/>
              </a:spcAft>
              <a:buFont typeface="Arial" panose="020B0604020202020204" pitchFamily="34" charset="0"/>
              <a:buChar char="•"/>
            </a:pPr>
            <a:r>
              <a:rPr lang="fr-FR" sz="3200" b="1" dirty="0">
                <a:latin typeface="Verdana" panose="020B0604030504040204" pitchFamily="34" charset="0"/>
                <a:ea typeface="Verdana" panose="020B0604030504040204" pitchFamily="34" charset="0"/>
              </a:rPr>
              <a:t>La </a:t>
            </a:r>
            <a:r>
              <a:rPr lang="fr-FR" sz="3200" b="1" dirty="0">
                <a:latin typeface="Verdana" panose="020B0604030504040204" pitchFamily="34" charset="0"/>
                <a:ea typeface="Verdana" panose="020B0604030504040204" pitchFamily="34" charset="0"/>
              </a:rPr>
              <a:t>charte </a:t>
            </a:r>
            <a:r>
              <a:rPr lang="fr-FR" sz="3200" b="1" dirty="0">
                <a:latin typeface="Verdana" panose="020B0604030504040204" pitchFamily="34" charset="0"/>
                <a:ea typeface="Verdana" panose="020B0604030504040204" pitchFamily="34" charset="0"/>
              </a:rPr>
              <a:t>citoyenne</a:t>
            </a:r>
          </a:p>
          <a:p>
            <a:pPr marL="285750" indent="-285750">
              <a:spcAft>
                <a:spcPts val="0"/>
              </a:spcAft>
              <a:buFont typeface="Arial" panose="020B0604020202020204" pitchFamily="34" charset="0"/>
              <a:buChar char="•"/>
            </a:pPr>
            <a:r>
              <a:rPr lang="fr-FR" sz="3200" b="1" dirty="0">
                <a:latin typeface="Verdana" panose="020B0604030504040204" pitchFamily="34" charset="0"/>
                <a:ea typeface="Verdana" panose="020B0604030504040204" pitchFamily="34" charset="0"/>
              </a:rPr>
              <a:t>La carte de score citoyenne</a:t>
            </a:r>
          </a:p>
          <a:p>
            <a:pPr marL="285750" indent="-285750">
              <a:spcAft>
                <a:spcPts val="0"/>
              </a:spcAft>
              <a:buFont typeface="Arial" panose="020B0604020202020204" pitchFamily="34" charset="0"/>
              <a:buChar char="•"/>
            </a:pPr>
            <a:r>
              <a:rPr lang="fr-FR" sz="3200" b="1" dirty="0">
                <a:latin typeface="Verdana" panose="020B0604030504040204" pitchFamily="34" charset="0"/>
                <a:ea typeface="Verdana" panose="020B0604030504040204" pitchFamily="34" charset="0"/>
              </a:rPr>
              <a:t>Les </a:t>
            </a:r>
            <a:r>
              <a:rPr lang="fr-FR" sz="3200" b="1" dirty="0">
                <a:latin typeface="Verdana" panose="020B0604030504040204" pitchFamily="34" charset="0"/>
                <a:ea typeface="Verdana" panose="020B0604030504040204" pitchFamily="34" charset="0"/>
              </a:rPr>
              <a:t>enquêtes de satisfaction citoyennes</a:t>
            </a:r>
          </a:p>
          <a:p>
            <a:pPr marL="285750" indent="-285750">
              <a:spcAft>
                <a:spcPts val="0"/>
              </a:spcAft>
              <a:buFont typeface="Arial" panose="020B0604020202020204" pitchFamily="34" charset="0"/>
              <a:buChar char="•"/>
            </a:pPr>
            <a:r>
              <a:rPr lang="fr-FR" sz="3200" b="1" dirty="0">
                <a:latin typeface="Verdana" panose="020B0604030504040204" pitchFamily="34" charset="0"/>
                <a:ea typeface="Verdana" panose="020B0604030504040204" pitchFamily="34" charset="0"/>
              </a:rPr>
              <a:t>L’adhésion </a:t>
            </a:r>
            <a:r>
              <a:rPr lang="fr-FR" sz="3200" b="1" dirty="0">
                <a:latin typeface="Verdana" panose="020B0604030504040204" pitchFamily="34" charset="0"/>
                <a:ea typeface="Verdana" panose="020B0604030504040204" pitchFamily="34" charset="0"/>
              </a:rPr>
              <a:t>des citoyens et des utilisateurs aux organes de décision</a:t>
            </a:r>
          </a:p>
          <a:p>
            <a:pPr marL="285750" indent="-285750">
              <a:spcAft>
                <a:spcPts val="0"/>
              </a:spcAft>
              <a:buFont typeface="Arial" panose="020B0604020202020204" pitchFamily="34" charset="0"/>
              <a:buChar char="•"/>
            </a:pPr>
            <a:r>
              <a:rPr lang="fr-FR" sz="3200" b="1" dirty="0">
                <a:latin typeface="Verdana" panose="020B0604030504040204" pitchFamily="34" charset="0"/>
                <a:ea typeface="Verdana" panose="020B0604030504040204" pitchFamily="34" charset="0"/>
              </a:rPr>
              <a:t>Les </a:t>
            </a:r>
            <a:r>
              <a:rPr lang="fr-FR" sz="3200" b="1" dirty="0">
                <a:latin typeface="Verdana" panose="020B0604030504040204" pitchFamily="34" charset="0"/>
                <a:ea typeface="Verdana" panose="020B0604030504040204" pitchFamily="34" charset="0"/>
              </a:rPr>
              <a:t>jurys </a:t>
            </a:r>
            <a:r>
              <a:rPr lang="fr-FR" sz="3200" b="1" dirty="0" smtClean="0">
                <a:latin typeface="Verdana" panose="020B0604030504040204" pitchFamily="34" charset="0"/>
                <a:ea typeface="Verdana" panose="020B0604030504040204" pitchFamily="34" charset="0"/>
              </a:rPr>
              <a:t>citoyens</a:t>
            </a:r>
            <a:endParaRPr lang="fr-FR" sz="32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8970224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4">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5">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o="urn:schemas-microsoft-com:office:office" xmlns:v="urn:schemas-microsoft-com:vml" xmlns:w10="urn:schemas-microsoft-com:office:word" xmlns:w="http://schemas.openxmlformats.org/wordprocessingml/2006/main" xmlns:xdr="http://schemas.openxmlformats.org/drawingml/2006/spreadsheetDrawing" xmlns="" xmlns:a16="http://schemas.microsoft.com/office/drawing/2014/main" xmlns:w15="http://schemas.microsoft.com/office/word/2012/wordml" xmlns:lc="http://schemas.openxmlformats.org/drawingml/2006/lockedCanvas" id="{6446DF46-437C-4884-B87D-E0D702380AF0}"/>
              </a:ext>
            </a:extLst>
          </p:cNvPr>
          <p:cNvPicPr/>
          <p:nvPr/>
        </p:nvPicPr>
        <p:blipFill>
          <a:blip r:embed="rId7"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
        <p:nvSpPr>
          <p:cNvPr id="7" name="Rectangle 6"/>
          <p:cNvSpPr/>
          <p:nvPr/>
        </p:nvSpPr>
        <p:spPr>
          <a:xfrm>
            <a:off x="539551" y="1484783"/>
            <a:ext cx="7959635" cy="4788170"/>
          </a:xfrm>
          <a:prstGeom prst="rect">
            <a:avLst/>
          </a:prstGeom>
        </p:spPr>
        <p:txBody>
          <a:bodyPr wrap="square">
            <a:spAutoFit/>
          </a:bodyPr>
          <a:lstStyle/>
          <a:p>
            <a:pPr marL="285750" indent="-285750">
              <a:lnSpc>
                <a:spcPct val="107000"/>
              </a:lnSpc>
              <a:spcAft>
                <a:spcPts val="0"/>
              </a:spcAft>
              <a:buFont typeface="Arial" panose="020B0604020202020204" pitchFamily="34" charset="0"/>
              <a:buChar char="•"/>
            </a:pPr>
            <a:r>
              <a:rPr lang="fr-FR" sz="3200" b="1" dirty="0" smtClean="0">
                <a:latin typeface="Verdana" panose="020B0604030504040204" pitchFamily="34" charset="0"/>
                <a:ea typeface="Verdana" panose="020B0604030504040204" pitchFamily="34" charset="0"/>
              </a:rPr>
              <a:t>La </a:t>
            </a:r>
            <a:r>
              <a:rPr lang="fr-FR" sz="3200" b="1" dirty="0">
                <a:latin typeface="Verdana" panose="020B0604030504040204" pitchFamily="34" charset="0"/>
                <a:ea typeface="Verdana" panose="020B0604030504040204" pitchFamily="34" charset="0"/>
              </a:rPr>
              <a:t>passation de marchés communautaires</a:t>
            </a:r>
          </a:p>
          <a:p>
            <a:pPr marL="285750" indent="-285750">
              <a:lnSpc>
                <a:spcPct val="107000"/>
              </a:lnSpc>
              <a:spcAft>
                <a:spcPts val="0"/>
              </a:spcAft>
              <a:buFont typeface="Arial" panose="020B0604020202020204" pitchFamily="34" charset="0"/>
              <a:buChar char="•"/>
            </a:pPr>
            <a:r>
              <a:rPr lang="fr-FR" sz="3200" b="1" dirty="0">
                <a:latin typeface="Verdana" panose="020B0604030504040204" pitchFamily="34" charset="0"/>
                <a:ea typeface="Verdana" panose="020B0604030504040204" pitchFamily="34" charset="0"/>
              </a:rPr>
              <a:t>La </a:t>
            </a:r>
            <a:r>
              <a:rPr lang="fr-FR" sz="3200" b="1" dirty="0">
                <a:latin typeface="Verdana" panose="020B0604030504040204" pitchFamily="34" charset="0"/>
                <a:ea typeface="Verdana" panose="020B0604030504040204" pitchFamily="34" charset="0"/>
              </a:rPr>
              <a:t>gestion communautaire</a:t>
            </a:r>
          </a:p>
          <a:p>
            <a:pPr marL="285750" indent="-285750">
              <a:lnSpc>
                <a:spcPct val="107000"/>
              </a:lnSpc>
              <a:spcAft>
                <a:spcPts val="0"/>
              </a:spcAft>
              <a:buFont typeface="Arial" panose="020B0604020202020204" pitchFamily="34" charset="0"/>
              <a:buChar char="•"/>
            </a:pPr>
            <a:r>
              <a:rPr lang="fr-FR" sz="3200" b="1" dirty="0">
                <a:latin typeface="Verdana" panose="020B0604030504040204" pitchFamily="34" charset="0"/>
                <a:ea typeface="Verdana" panose="020B0604030504040204" pitchFamily="34" charset="0"/>
              </a:rPr>
              <a:t>Le </a:t>
            </a:r>
            <a:r>
              <a:rPr lang="fr-FR" sz="3200" b="1" dirty="0">
                <a:latin typeface="Verdana" panose="020B0604030504040204" pitchFamily="34" charset="0"/>
                <a:ea typeface="Verdana" panose="020B0604030504040204" pitchFamily="34" charset="0"/>
              </a:rPr>
              <a:t>suivi communautaire</a:t>
            </a:r>
          </a:p>
          <a:p>
            <a:pPr marL="285750" indent="-285750">
              <a:lnSpc>
                <a:spcPct val="107000"/>
              </a:lnSpc>
              <a:spcAft>
                <a:spcPts val="0"/>
              </a:spcAft>
              <a:buFont typeface="Arial" panose="020B0604020202020204" pitchFamily="34" charset="0"/>
              <a:buChar char="•"/>
            </a:pPr>
            <a:r>
              <a:rPr lang="fr-FR" sz="3200" b="1" dirty="0">
                <a:latin typeface="Verdana" panose="020B0604030504040204" pitchFamily="34" charset="0"/>
                <a:ea typeface="Verdana" panose="020B0604030504040204" pitchFamily="34" charset="0"/>
              </a:rPr>
              <a:t>La </a:t>
            </a:r>
            <a:r>
              <a:rPr lang="fr-FR" sz="3200" b="1" dirty="0">
                <a:latin typeface="Verdana" panose="020B0604030504040204" pitchFamily="34" charset="0"/>
                <a:ea typeface="Verdana" panose="020B0604030504040204" pitchFamily="34" charset="0"/>
              </a:rPr>
              <a:t>surveillance communautaire</a:t>
            </a:r>
          </a:p>
          <a:p>
            <a:pPr marL="285750" indent="-285750">
              <a:lnSpc>
                <a:spcPct val="107000"/>
              </a:lnSpc>
              <a:spcAft>
                <a:spcPts val="0"/>
              </a:spcAft>
              <a:buFont typeface="Arial" panose="020B0604020202020204" pitchFamily="34" charset="0"/>
              <a:buChar char="•"/>
            </a:pPr>
            <a:r>
              <a:rPr lang="fr-FR" sz="3200" b="1" dirty="0">
                <a:latin typeface="Verdana" panose="020B0604030504040204" pitchFamily="34" charset="0"/>
                <a:ea typeface="Verdana" panose="020B0604030504040204" pitchFamily="34" charset="0"/>
              </a:rPr>
              <a:t>Le </a:t>
            </a:r>
            <a:r>
              <a:rPr lang="fr-FR" sz="3200" b="1" dirty="0">
                <a:latin typeface="Verdana" panose="020B0604030504040204" pitchFamily="34" charset="0"/>
                <a:ea typeface="Verdana" panose="020B0604030504040204" pitchFamily="34" charset="0"/>
              </a:rPr>
              <a:t>tableau de bord communautaire</a:t>
            </a:r>
          </a:p>
          <a:p>
            <a:pPr marL="285750" indent="-285750">
              <a:lnSpc>
                <a:spcPct val="107000"/>
              </a:lnSpc>
              <a:spcAft>
                <a:spcPts val="0"/>
              </a:spcAft>
              <a:buFont typeface="Arial" panose="020B0604020202020204" pitchFamily="34" charset="0"/>
              <a:buChar char="•"/>
            </a:pPr>
            <a:r>
              <a:rPr lang="fr-FR" sz="3200" b="1" dirty="0">
                <a:latin typeface="Verdana" panose="020B0604030504040204" pitchFamily="34" charset="0"/>
                <a:ea typeface="Verdana" panose="020B0604030504040204" pitchFamily="34" charset="0"/>
              </a:rPr>
              <a:t>La </a:t>
            </a:r>
            <a:r>
              <a:rPr lang="fr-FR" sz="3200" b="1" dirty="0">
                <a:latin typeface="Verdana" panose="020B0604030504040204" pitchFamily="34" charset="0"/>
                <a:ea typeface="Verdana" panose="020B0604030504040204" pitchFamily="34" charset="0"/>
              </a:rPr>
              <a:t>consultation</a:t>
            </a:r>
          </a:p>
          <a:p>
            <a:pPr marL="285750" indent="-285750">
              <a:lnSpc>
                <a:spcPct val="107000"/>
              </a:lnSpc>
              <a:spcAft>
                <a:spcPts val="0"/>
              </a:spcAft>
              <a:buFont typeface="Arial" panose="020B0604020202020204" pitchFamily="34" charset="0"/>
              <a:buChar char="•"/>
            </a:pPr>
            <a:r>
              <a:rPr lang="fr-FR" sz="3200" b="1" dirty="0">
                <a:latin typeface="Verdana" panose="020B0604030504040204" pitchFamily="34" charset="0"/>
                <a:ea typeface="Verdana" panose="020B0604030504040204" pitchFamily="34" charset="0"/>
              </a:rPr>
              <a:t>Les </a:t>
            </a:r>
            <a:r>
              <a:rPr lang="fr-FR" sz="3200" b="1" dirty="0">
                <a:latin typeface="Verdana" panose="020B0604030504040204" pitchFamily="34" charset="0"/>
                <a:ea typeface="Verdana" panose="020B0604030504040204" pitchFamily="34" charset="0"/>
              </a:rPr>
              <a:t>discussions en </a:t>
            </a:r>
            <a:r>
              <a:rPr lang="fr-FR" sz="3200" b="1" dirty="0" smtClean="0">
                <a:latin typeface="Verdana" panose="020B0604030504040204" pitchFamily="34" charset="0"/>
                <a:ea typeface="Verdana" panose="020B0604030504040204" pitchFamily="34" charset="0"/>
              </a:rPr>
              <a:t>groupe etc…</a:t>
            </a:r>
            <a:endParaRPr lang="fr-FR" sz="32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684268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3">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4">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o="urn:schemas-microsoft-com:office:office" xmlns:v="urn:schemas-microsoft-com:vml" xmlns:w10="urn:schemas-microsoft-com:office:word" xmlns:w="http://schemas.openxmlformats.org/wordprocessingml/2006/main" xmlns:xdr="http://schemas.openxmlformats.org/drawingml/2006/spreadsheetDrawing" xmlns="" xmlns:a16="http://schemas.microsoft.com/office/drawing/2014/main" xmlns:w15="http://schemas.microsoft.com/office/word/2012/wordml" xmlns:lc="http://schemas.openxmlformats.org/drawingml/2006/lockedCanvas" id="{6446DF46-437C-4884-B87D-E0D702380AF0}"/>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graphicFrame>
        <p:nvGraphicFramePr>
          <p:cNvPr id="2" name="Tableau 1"/>
          <p:cNvGraphicFramePr>
            <a:graphicFrameLocks noGrp="1"/>
          </p:cNvGraphicFramePr>
          <p:nvPr>
            <p:extLst>
              <p:ext uri="{D42A27DB-BD31-4B8C-83A1-F6EECF244321}">
                <p14:modId xmlns:p14="http://schemas.microsoft.com/office/powerpoint/2010/main" val="373276297"/>
              </p:ext>
            </p:extLst>
          </p:nvPr>
        </p:nvGraphicFramePr>
        <p:xfrm>
          <a:off x="496054" y="1471378"/>
          <a:ext cx="8223250" cy="5136071"/>
        </p:xfrm>
        <a:graphic>
          <a:graphicData uri="http://schemas.openxmlformats.org/drawingml/2006/table">
            <a:tbl>
              <a:tblPr firstRow="1" firstCol="1" bandRow="1">
                <a:tableStyleId>{5C22544A-7EE6-4342-B048-85BDC9FD1C3A}</a:tableStyleId>
              </a:tblPr>
              <a:tblGrid>
                <a:gridCol w="1339642"/>
                <a:gridCol w="2232248"/>
                <a:gridCol w="4651360"/>
              </a:tblGrid>
              <a:tr h="184150">
                <a:tc>
                  <a:txBody>
                    <a:bodyPr/>
                    <a:lstStyle/>
                    <a:p>
                      <a:pPr algn="ctr">
                        <a:lnSpc>
                          <a:spcPct val="107000"/>
                        </a:lnSpc>
                        <a:spcAft>
                          <a:spcPts val="0"/>
                        </a:spcAft>
                      </a:pPr>
                      <a:r>
                        <a:rPr lang="fr-FR" sz="1400" b="1" dirty="0">
                          <a:effectLst/>
                        </a:rPr>
                        <a:t>Mécanismes d'engagement citoyen</a:t>
                      </a:r>
                      <a:endParaRPr lang="fr-FR" sz="1400" b="1" dirty="0">
                        <a:effectLst/>
                        <a:latin typeface="Calibri"/>
                        <a:ea typeface="Calibri"/>
                        <a:cs typeface="Times New Roman"/>
                      </a:endParaRPr>
                    </a:p>
                  </a:txBody>
                  <a:tcPr marL="68580" marR="68580" marT="0" marB="0"/>
                </a:tc>
                <a:tc>
                  <a:txBody>
                    <a:bodyPr/>
                    <a:lstStyle/>
                    <a:p>
                      <a:pPr algn="ctr">
                        <a:lnSpc>
                          <a:spcPct val="107000"/>
                        </a:lnSpc>
                        <a:spcAft>
                          <a:spcPts val="0"/>
                        </a:spcAft>
                      </a:pPr>
                      <a:r>
                        <a:rPr lang="fr-FR" sz="1400" b="1" dirty="0">
                          <a:effectLst/>
                        </a:rPr>
                        <a:t>Définitions</a:t>
                      </a:r>
                      <a:endParaRPr lang="fr-FR" sz="1400" b="1" dirty="0">
                        <a:effectLst/>
                        <a:latin typeface="Calibri"/>
                        <a:ea typeface="Calibri"/>
                        <a:cs typeface="Times New Roman"/>
                      </a:endParaRPr>
                    </a:p>
                  </a:txBody>
                  <a:tcPr marL="68580" marR="68580" marT="0" marB="0"/>
                </a:tc>
                <a:tc>
                  <a:txBody>
                    <a:bodyPr/>
                    <a:lstStyle/>
                    <a:p>
                      <a:pPr algn="ctr">
                        <a:lnSpc>
                          <a:spcPct val="107000"/>
                        </a:lnSpc>
                        <a:spcAft>
                          <a:spcPts val="0"/>
                        </a:spcAft>
                      </a:pPr>
                      <a:r>
                        <a:rPr lang="fr-FR" sz="1400" b="1" dirty="0">
                          <a:effectLst/>
                        </a:rPr>
                        <a:t>Applications au secteur DSSR</a:t>
                      </a:r>
                      <a:endParaRPr lang="fr-FR" sz="1400" b="1" dirty="0">
                        <a:effectLst/>
                        <a:latin typeface="Calibri"/>
                        <a:ea typeface="Calibri"/>
                        <a:cs typeface="Times New Roman"/>
                      </a:endParaRPr>
                    </a:p>
                  </a:txBody>
                  <a:tcPr marL="68580" marR="68580" marT="0" marB="0"/>
                </a:tc>
              </a:tr>
              <a:tr h="184150">
                <a:tc>
                  <a:txBody>
                    <a:bodyPr/>
                    <a:lstStyle/>
                    <a:p>
                      <a:pPr>
                        <a:lnSpc>
                          <a:spcPct val="107000"/>
                        </a:lnSpc>
                        <a:spcAft>
                          <a:spcPts val="0"/>
                        </a:spcAft>
                      </a:pPr>
                      <a:r>
                        <a:rPr lang="fr-FR" sz="1600" b="1" dirty="0">
                          <a:effectLst/>
                        </a:rPr>
                        <a:t>1.</a:t>
                      </a:r>
                      <a:r>
                        <a:rPr lang="fr-FR" sz="1000" b="1" dirty="0">
                          <a:effectLst/>
                        </a:rPr>
                        <a:t>       </a:t>
                      </a:r>
                      <a:r>
                        <a:rPr lang="fr-FR" sz="1600" b="1" dirty="0">
                          <a:effectLst/>
                        </a:rPr>
                        <a:t>Les campagnes de sensibilisation budgétaires</a:t>
                      </a:r>
                      <a:endParaRPr lang="fr-FR" sz="1600" b="1" dirty="0">
                        <a:effectLst/>
                        <a:latin typeface="Calibri"/>
                        <a:ea typeface="Calibri"/>
                        <a:cs typeface="Times New Roman"/>
                      </a:endParaRPr>
                    </a:p>
                  </a:txBody>
                  <a:tcPr marL="68580" marR="68580" marT="0" marB="0"/>
                </a:tc>
                <a:tc>
                  <a:txBody>
                    <a:bodyPr/>
                    <a:lstStyle/>
                    <a:p>
                      <a:pPr algn="just">
                        <a:lnSpc>
                          <a:spcPct val="107000"/>
                        </a:lnSpc>
                        <a:spcAft>
                          <a:spcPts val="800"/>
                        </a:spcAft>
                      </a:pPr>
                      <a:r>
                        <a:rPr lang="fr-ML" sz="1400" b="1" dirty="0">
                          <a:effectLst/>
                        </a:rPr>
                        <a:t>Les campagnes de sensibilisation budgétaires sont des efforts - généralement déployés par la société civile, des universitaires ou des instituts de recherche - pour renforcer la capacité des citoyens et de la société civile à comprendre les budgets afin de tenir le gouvernement responsable des engagements budgétaires et d'influencer les priorités budgétaires. </a:t>
                      </a:r>
                      <a:endParaRPr lang="fr-FR" sz="1400" b="1" dirty="0">
                        <a:effectLst/>
                      </a:endParaRPr>
                    </a:p>
                    <a:p>
                      <a:pPr>
                        <a:lnSpc>
                          <a:spcPct val="107000"/>
                        </a:lnSpc>
                        <a:spcAft>
                          <a:spcPts val="800"/>
                        </a:spcAft>
                      </a:pPr>
                      <a:r>
                        <a:rPr lang="fr-ML" sz="1400" b="1" dirty="0">
                          <a:effectLst/>
                        </a:rPr>
                        <a:t> </a:t>
                      </a:r>
                      <a:endParaRPr lang="fr-FR" sz="1400" b="1" dirty="0">
                        <a:effectLst/>
                        <a:latin typeface="Calibri"/>
                        <a:ea typeface="Calibri"/>
                        <a:cs typeface="Times New Roman"/>
                      </a:endParaRPr>
                    </a:p>
                  </a:txBody>
                  <a:tcPr marL="68580" marR="68580" marT="0" marB="0"/>
                </a:tc>
                <a:tc>
                  <a:txBody>
                    <a:bodyPr/>
                    <a:lstStyle/>
                    <a:p>
                      <a:pPr marL="342900" lvl="0" indent="-342900">
                        <a:lnSpc>
                          <a:spcPct val="107000"/>
                        </a:lnSpc>
                        <a:spcAft>
                          <a:spcPts val="0"/>
                        </a:spcAft>
                        <a:buFont typeface="Symbol"/>
                        <a:buChar char=""/>
                      </a:pPr>
                      <a:r>
                        <a:rPr lang="fr-FR" sz="1300" b="1" dirty="0">
                          <a:effectLst/>
                        </a:rPr>
                        <a:t>Formations ou sensibilisation des associations faitières de la société civile sur les budgets relatifs à la santé aux niveaux national, régional, préfectoral et municipal</a:t>
                      </a:r>
                    </a:p>
                    <a:p>
                      <a:pPr marL="342900" lvl="0" indent="-342900">
                        <a:lnSpc>
                          <a:spcPct val="107000"/>
                        </a:lnSpc>
                        <a:spcAft>
                          <a:spcPts val="0"/>
                        </a:spcAft>
                        <a:buFont typeface="Symbol"/>
                        <a:buChar char=""/>
                      </a:pPr>
                      <a:r>
                        <a:rPr lang="fr-FR" sz="1300" b="1" dirty="0">
                          <a:effectLst/>
                        </a:rPr>
                        <a:t>Formations ou sensibilisation des associations faitières de la société civile à différents niveaux sur les budgets au niveau du ministère de la Santé et de l’Hygiène publique, des hôpitaux spécialisés, des hôpitaux régionaux, des centre de santé de référence de district, des ASACO-</a:t>
                      </a:r>
                      <a:r>
                        <a:rPr lang="fr-FR" sz="1300" b="1" dirty="0" err="1">
                          <a:effectLst/>
                        </a:rPr>
                        <a:t>CSCom</a:t>
                      </a:r>
                      <a:r>
                        <a:rPr lang="fr-FR" sz="1300" b="1" dirty="0">
                          <a:effectLst/>
                        </a:rPr>
                        <a:t> et maternités rurales </a:t>
                      </a:r>
                    </a:p>
                    <a:p>
                      <a:pPr marL="342900" lvl="0" indent="-342900">
                        <a:lnSpc>
                          <a:spcPct val="107000"/>
                        </a:lnSpc>
                        <a:spcAft>
                          <a:spcPts val="0"/>
                        </a:spcAft>
                        <a:buFont typeface="Symbol"/>
                        <a:buChar char=""/>
                      </a:pPr>
                      <a:r>
                        <a:rPr lang="fr-FR" sz="1300" b="1" dirty="0">
                          <a:effectLst/>
                        </a:rPr>
                        <a:t>Formation des organisations de la société civile sur l’analyse et le processus budgétaire de l’Etat en général, et du Plan d’Actions National Budgétisé (PANB) en particulier</a:t>
                      </a:r>
                    </a:p>
                    <a:p>
                      <a:pPr marL="342900" lvl="0" indent="-342900">
                        <a:lnSpc>
                          <a:spcPct val="107000"/>
                        </a:lnSpc>
                        <a:spcAft>
                          <a:spcPts val="0"/>
                        </a:spcAft>
                        <a:buFont typeface="Symbol"/>
                        <a:buChar char=""/>
                      </a:pPr>
                      <a:r>
                        <a:rPr lang="fr-FR" sz="1300" b="1" dirty="0">
                          <a:effectLst/>
                        </a:rPr>
                        <a:t>Appui aux services techniques de l’Etat pour développement et dissémination de données et indicateurs budgétaires désagrégées de la santé en lien avec les DSSR</a:t>
                      </a:r>
                    </a:p>
                    <a:p>
                      <a:pPr marL="342900" lvl="0" indent="-342900">
                        <a:lnSpc>
                          <a:spcPct val="107000"/>
                        </a:lnSpc>
                        <a:spcAft>
                          <a:spcPts val="0"/>
                        </a:spcAft>
                        <a:buFont typeface="Symbol"/>
                        <a:buChar char=""/>
                      </a:pPr>
                      <a:r>
                        <a:rPr lang="fr-FR" sz="1300" b="1" dirty="0">
                          <a:effectLst/>
                        </a:rPr>
                        <a:t>Formation des services techniques de l’Etat sur la budgétisation sensible au genre et à l’équité dans le secteur DSSR</a:t>
                      </a:r>
                    </a:p>
                    <a:p>
                      <a:pPr marL="342900" lvl="0" indent="-342900">
                        <a:lnSpc>
                          <a:spcPct val="107000"/>
                        </a:lnSpc>
                        <a:spcAft>
                          <a:spcPts val="0"/>
                        </a:spcAft>
                        <a:buFont typeface="Symbol"/>
                        <a:buChar char=""/>
                      </a:pPr>
                      <a:r>
                        <a:rPr lang="fr-FR" sz="1300" b="1" dirty="0">
                          <a:effectLst/>
                        </a:rPr>
                        <a:t>Mise en place d’un système de monitoring et de rapportage périodique des dépenses de la santé en ligne aux différents niveaux de la hiérarchie des structures sanitaires</a:t>
                      </a:r>
                      <a:endParaRPr lang="fr-FR" sz="1300" b="1" dirty="0">
                        <a:effectLst/>
                        <a:latin typeface="Lucida Sans Unicode"/>
                        <a:ea typeface="Lucida Sans Unicode"/>
                        <a:cs typeface="Times New Roman"/>
                      </a:endParaRPr>
                    </a:p>
                  </a:txBody>
                  <a:tcPr marL="68580" marR="68580" marT="0" marB="0"/>
                </a:tc>
              </a:tr>
            </a:tbl>
          </a:graphicData>
        </a:graphic>
      </p:graphicFrame>
    </p:spTree>
    <p:extLst>
      <p:ext uri="{BB962C8B-B14F-4D97-AF65-F5344CB8AC3E}">
        <p14:creationId xmlns:p14="http://schemas.microsoft.com/office/powerpoint/2010/main" val="42653072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3">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4">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o="urn:schemas-microsoft-com:office:office" xmlns:v="urn:schemas-microsoft-com:vml" xmlns:w10="urn:schemas-microsoft-com:office:word" xmlns:w="http://schemas.openxmlformats.org/wordprocessingml/2006/main" xmlns:xdr="http://schemas.openxmlformats.org/drawingml/2006/spreadsheetDrawing" xmlns="" xmlns:a16="http://schemas.microsoft.com/office/drawing/2014/main" xmlns:w15="http://schemas.microsoft.com/office/word/2012/wordml" xmlns:lc="http://schemas.openxmlformats.org/drawingml/2006/lockedCanvas" id="{6446DF46-437C-4884-B87D-E0D702380AF0}"/>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
        <p:nvSpPr>
          <p:cNvPr id="3" name="Rectangle 2"/>
          <p:cNvSpPr/>
          <p:nvPr/>
        </p:nvSpPr>
        <p:spPr>
          <a:xfrm>
            <a:off x="522922" y="1772816"/>
            <a:ext cx="7959635" cy="2677656"/>
          </a:xfrm>
          <a:prstGeom prst="rect">
            <a:avLst/>
          </a:prstGeom>
        </p:spPr>
        <p:txBody>
          <a:bodyPr wrap="square">
            <a:spAutoFit/>
          </a:bodyPr>
          <a:lstStyle/>
          <a:p>
            <a:pPr lvl="0"/>
            <a:r>
              <a:rPr lang="fr-FR" sz="2400" b="1" dirty="0">
                <a:solidFill>
                  <a:srgbClr val="FF0000"/>
                </a:solidFill>
                <a:latin typeface="Verdana" panose="020B0604030504040204" pitchFamily="34" charset="0"/>
                <a:ea typeface="Verdana" panose="020B0604030504040204" pitchFamily="34" charset="0"/>
              </a:rPr>
              <a:t>Évaluation de la pertinence des initiatives d’engagement pour </a:t>
            </a:r>
            <a:r>
              <a:rPr lang="fr-FR" sz="2400" b="1" dirty="0" smtClean="0">
                <a:solidFill>
                  <a:srgbClr val="FF0000"/>
                </a:solidFill>
                <a:latin typeface="Verdana" panose="020B0604030504040204" pitchFamily="34" charset="0"/>
                <a:ea typeface="Verdana" panose="020B0604030504040204" pitchFamily="34" charset="0"/>
              </a:rPr>
              <a:t>les programmes/projets DSSR</a:t>
            </a:r>
          </a:p>
          <a:p>
            <a:pPr lvl="0"/>
            <a:endParaRPr lang="fr-FR" sz="2000" b="1" dirty="0">
              <a:latin typeface="Verdana" panose="020B0604030504040204" pitchFamily="34" charset="0"/>
              <a:ea typeface="Verdana" panose="020B0604030504040204" pitchFamily="34" charset="0"/>
            </a:endParaRPr>
          </a:p>
          <a:p>
            <a:r>
              <a:rPr lang="fr-FR" sz="2400" b="1" dirty="0">
                <a:latin typeface="Verdana" panose="020B0604030504040204" pitchFamily="34" charset="0"/>
                <a:ea typeface="Verdana" panose="020B0604030504040204" pitchFamily="34" charset="0"/>
              </a:rPr>
              <a:t>les gestionnaires des programmes DSSR doivent se poser un certain nombre de questions </a:t>
            </a:r>
            <a:r>
              <a:rPr lang="fr-FR" sz="2400" b="1" dirty="0" smtClean="0">
                <a:latin typeface="Verdana" panose="020B0604030504040204" pitchFamily="34" charset="0"/>
                <a:ea typeface="Verdana" panose="020B0604030504040204" pitchFamily="34" charset="0"/>
              </a:rPr>
              <a:t>:</a:t>
            </a:r>
            <a:endParaRPr lang="fr-FR" sz="24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8089392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3">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4">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o="urn:schemas-microsoft-com:office:office" xmlns:v="urn:schemas-microsoft-com:vml" xmlns:w10="urn:schemas-microsoft-com:office:word" xmlns:w="http://schemas.openxmlformats.org/wordprocessingml/2006/main" xmlns:xdr="http://schemas.openxmlformats.org/drawingml/2006/spreadsheetDrawing" xmlns="" xmlns:a16="http://schemas.microsoft.com/office/drawing/2014/main" xmlns:w15="http://schemas.microsoft.com/office/word/2012/wordml" xmlns:lc="http://schemas.openxmlformats.org/drawingml/2006/lockedCanvas" id="{6446DF46-437C-4884-B87D-E0D702380AF0}"/>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
        <p:nvSpPr>
          <p:cNvPr id="3" name="Rectangle 2"/>
          <p:cNvSpPr/>
          <p:nvPr/>
        </p:nvSpPr>
        <p:spPr>
          <a:xfrm>
            <a:off x="287524" y="1628800"/>
            <a:ext cx="8568952" cy="4524315"/>
          </a:xfrm>
          <a:prstGeom prst="rect">
            <a:avLst/>
          </a:prstGeom>
        </p:spPr>
        <p:txBody>
          <a:bodyPr wrap="square">
            <a:spAutoFit/>
          </a:bodyPr>
          <a:lstStyle/>
          <a:p>
            <a:pPr marL="457200" lvl="0" indent="-457200" algn="just">
              <a:buFont typeface="Arial" pitchFamily="34" charset="0"/>
              <a:buChar char="•"/>
            </a:pPr>
            <a:r>
              <a:rPr lang="fr-FR" sz="2400" b="1" dirty="0">
                <a:latin typeface="Verdana" panose="020B0604030504040204" pitchFamily="34" charset="0"/>
                <a:ea typeface="Verdana" panose="020B0604030504040204" pitchFamily="34" charset="0"/>
              </a:rPr>
              <a:t>Quel type d’engagement citoyen est adapté aux objectifs au contexte du programmes ou projet DSSR </a:t>
            </a:r>
            <a:r>
              <a:rPr lang="fr-FR" sz="2400" b="1" dirty="0" smtClean="0">
                <a:latin typeface="Verdana" panose="020B0604030504040204" pitchFamily="34" charset="0"/>
                <a:ea typeface="Verdana" panose="020B0604030504040204" pitchFamily="34" charset="0"/>
              </a:rPr>
              <a:t>?</a:t>
            </a:r>
          </a:p>
          <a:p>
            <a:pPr lvl="0" algn="just"/>
            <a:endParaRPr lang="fr-FR" sz="2400" b="1" dirty="0">
              <a:latin typeface="Verdana" panose="020B0604030504040204" pitchFamily="34" charset="0"/>
              <a:ea typeface="Verdana" panose="020B0604030504040204" pitchFamily="34" charset="0"/>
            </a:endParaRPr>
          </a:p>
          <a:p>
            <a:pPr marL="457200" lvl="0" indent="-457200" algn="just">
              <a:buFont typeface="Arial" pitchFamily="34" charset="0"/>
              <a:buChar char="•"/>
            </a:pPr>
            <a:r>
              <a:rPr lang="fr-FR" sz="2400" b="1" dirty="0">
                <a:latin typeface="Verdana" panose="020B0604030504040204" pitchFamily="34" charset="0"/>
                <a:ea typeface="Verdana" panose="020B0604030504040204" pitchFamily="34" charset="0"/>
              </a:rPr>
              <a:t>Selon le type d’engagement citoyen retenu dans le cadre du programme/projet DSSR, quels mécanismes d’engagement citoyen sont plus pertinents </a:t>
            </a:r>
            <a:r>
              <a:rPr lang="fr-FR" sz="2400" b="1" dirty="0" smtClean="0">
                <a:latin typeface="Verdana" panose="020B0604030504040204" pitchFamily="34" charset="0"/>
                <a:ea typeface="Verdana" panose="020B0604030504040204" pitchFamily="34" charset="0"/>
              </a:rPr>
              <a:t>?</a:t>
            </a:r>
          </a:p>
          <a:p>
            <a:pPr lvl="0" algn="just"/>
            <a:endParaRPr lang="fr-FR" sz="2400" b="1" dirty="0">
              <a:latin typeface="Verdana" panose="020B0604030504040204" pitchFamily="34" charset="0"/>
              <a:ea typeface="Verdana" panose="020B0604030504040204" pitchFamily="34" charset="0"/>
            </a:endParaRPr>
          </a:p>
          <a:p>
            <a:pPr marL="457200" lvl="0" indent="-457200" algn="just">
              <a:buFont typeface="Arial" pitchFamily="34" charset="0"/>
              <a:buChar char="•"/>
            </a:pPr>
            <a:r>
              <a:rPr lang="fr-FR" sz="2400" b="1" dirty="0">
                <a:latin typeface="Verdana" panose="020B0604030504040204" pitchFamily="34" charset="0"/>
                <a:ea typeface="Verdana" panose="020B0604030504040204" pitchFamily="34" charset="0"/>
              </a:rPr>
              <a:t>Quel est le niveau de participation requis du gouvernement pour la mise en œuvre du mécanisme d’engagement citoyen retenu </a:t>
            </a:r>
            <a:r>
              <a:rPr lang="fr-FR" sz="2400" b="1" dirty="0" smtClean="0">
                <a:latin typeface="Verdana" panose="020B0604030504040204" pitchFamily="34" charset="0"/>
                <a:ea typeface="Verdana" panose="020B0604030504040204" pitchFamily="34" charset="0"/>
              </a:rPr>
              <a:t>?</a:t>
            </a:r>
            <a:endParaRPr lang="fr-FR" sz="24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0827897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3">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4">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o="urn:schemas-microsoft-com:office:office" xmlns:v="urn:schemas-microsoft-com:vml" xmlns:w10="urn:schemas-microsoft-com:office:word" xmlns:w="http://schemas.openxmlformats.org/wordprocessingml/2006/main" xmlns:xdr="http://schemas.openxmlformats.org/drawingml/2006/spreadsheetDrawing" xmlns="" xmlns:a16="http://schemas.microsoft.com/office/drawing/2014/main" xmlns:w15="http://schemas.microsoft.com/office/word/2012/wordml" xmlns:lc="http://schemas.openxmlformats.org/drawingml/2006/lockedCanvas" id="{6446DF46-437C-4884-B87D-E0D702380AF0}"/>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
        <p:nvSpPr>
          <p:cNvPr id="2" name="Rectangle 1"/>
          <p:cNvSpPr/>
          <p:nvPr/>
        </p:nvSpPr>
        <p:spPr>
          <a:xfrm>
            <a:off x="395537" y="1556792"/>
            <a:ext cx="8103650" cy="1200329"/>
          </a:xfrm>
          <a:prstGeom prst="rect">
            <a:avLst/>
          </a:prstGeom>
        </p:spPr>
        <p:txBody>
          <a:bodyPr wrap="square">
            <a:spAutoFit/>
          </a:bodyPr>
          <a:lstStyle/>
          <a:p>
            <a:r>
              <a:rPr lang="fr-FR" sz="2400" b="1" dirty="0">
                <a:solidFill>
                  <a:srgbClr val="FF0000"/>
                </a:solidFill>
                <a:latin typeface="Verdana" panose="020B0604030504040204" pitchFamily="34" charset="0"/>
                <a:ea typeface="Verdana" panose="020B0604030504040204" pitchFamily="34" charset="0"/>
              </a:rPr>
              <a:t>Tableau d’évaluation de la pertinence des initiatives d’engagement pour les programmes/projets DSSR</a:t>
            </a:r>
          </a:p>
        </p:txBody>
      </p:sp>
      <p:graphicFrame>
        <p:nvGraphicFramePr>
          <p:cNvPr id="7" name="Tableau 6"/>
          <p:cNvGraphicFramePr>
            <a:graphicFrameLocks noGrp="1"/>
          </p:cNvGraphicFramePr>
          <p:nvPr>
            <p:extLst>
              <p:ext uri="{D42A27DB-BD31-4B8C-83A1-F6EECF244321}">
                <p14:modId xmlns:p14="http://schemas.microsoft.com/office/powerpoint/2010/main" val="2653458215"/>
              </p:ext>
            </p:extLst>
          </p:nvPr>
        </p:nvGraphicFramePr>
        <p:xfrm>
          <a:off x="467545" y="2924944"/>
          <a:ext cx="8208912" cy="3188051"/>
        </p:xfrm>
        <a:graphic>
          <a:graphicData uri="http://schemas.openxmlformats.org/drawingml/2006/table">
            <a:tbl>
              <a:tblPr firstRow="1" firstCol="1" bandRow="1">
                <a:tableStyleId>{5C22544A-7EE6-4342-B048-85BDC9FD1C3A}</a:tableStyleId>
              </a:tblPr>
              <a:tblGrid>
                <a:gridCol w="1368151"/>
                <a:gridCol w="1368152"/>
                <a:gridCol w="1440161"/>
                <a:gridCol w="1224136"/>
                <a:gridCol w="1296144"/>
                <a:gridCol w="792088"/>
                <a:gridCol w="720080"/>
              </a:tblGrid>
              <a:tr h="1152128">
                <a:tc>
                  <a:txBody>
                    <a:bodyPr/>
                    <a:lstStyle/>
                    <a:p>
                      <a:pPr>
                        <a:lnSpc>
                          <a:spcPct val="107000"/>
                        </a:lnSpc>
                        <a:spcAft>
                          <a:spcPts val="0"/>
                        </a:spcAft>
                      </a:pPr>
                      <a:r>
                        <a:rPr lang="fr-FR" sz="1600" dirty="0">
                          <a:effectLst/>
                        </a:rPr>
                        <a:t>Type d’engagement citoyen</a:t>
                      </a:r>
                      <a:endParaRPr lang="fr-FR" sz="2000" dirty="0">
                        <a:effectLst/>
                        <a:latin typeface="Calibri"/>
                        <a:ea typeface="Calibri"/>
                        <a:cs typeface="Times New Roman"/>
                      </a:endParaRPr>
                    </a:p>
                  </a:txBody>
                  <a:tcPr marL="68580" marR="68580" marT="0" marB="0"/>
                </a:tc>
                <a:tc>
                  <a:txBody>
                    <a:bodyPr/>
                    <a:lstStyle/>
                    <a:p>
                      <a:pPr>
                        <a:lnSpc>
                          <a:spcPct val="107000"/>
                        </a:lnSpc>
                        <a:spcAft>
                          <a:spcPts val="0"/>
                        </a:spcAft>
                      </a:pPr>
                      <a:r>
                        <a:rPr lang="fr-FR" sz="1600">
                          <a:effectLst/>
                        </a:rPr>
                        <a:t>Mécanismes d’engagement citoyen pertinents</a:t>
                      </a:r>
                      <a:endParaRPr lang="fr-FR" sz="2000">
                        <a:effectLst/>
                        <a:latin typeface="Calibri"/>
                        <a:ea typeface="Calibri"/>
                        <a:cs typeface="Times New Roman"/>
                      </a:endParaRPr>
                    </a:p>
                  </a:txBody>
                  <a:tcPr marL="68580" marR="68580" marT="0" marB="0"/>
                </a:tc>
                <a:tc>
                  <a:txBody>
                    <a:bodyPr/>
                    <a:lstStyle/>
                    <a:p>
                      <a:pPr>
                        <a:lnSpc>
                          <a:spcPct val="107000"/>
                        </a:lnSpc>
                        <a:spcAft>
                          <a:spcPts val="0"/>
                        </a:spcAft>
                      </a:pPr>
                      <a:r>
                        <a:rPr lang="fr-FR" sz="1600">
                          <a:effectLst/>
                        </a:rPr>
                        <a:t>Participation  requise du gouvernement</a:t>
                      </a:r>
                      <a:endParaRPr lang="fr-FR" sz="2000">
                        <a:effectLst/>
                        <a:latin typeface="Calibri"/>
                        <a:ea typeface="Calibri"/>
                        <a:cs typeface="Times New Roman"/>
                      </a:endParaRPr>
                    </a:p>
                  </a:txBody>
                  <a:tcPr marL="68580" marR="68580" marT="0" marB="0"/>
                </a:tc>
                <a:tc>
                  <a:txBody>
                    <a:bodyPr/>
                    <a:lstStyle/>
                    <a:p>
                      <a:pPr>
                        <a:lnSpc>
                          <a:spcPct val="107000"/>
                        </a:lnSpc>
                        <a:spcAft>
                          <a:spcPts val="0"/>
                        </a:spcAft>
                      </a:pPr>
                      <a:r>
                        <a:rPr lang="fr-FR" sz="1600">
                          <a:effectLst/>
                        </a:rPr>
                        <a:t>Participation citoyenne requise</a:t>
                      </a:r>
                      <a:endParaRPr lang="fr-FR" sz="2000">
                        <a:effectLst/>
                        <a:latin typeface="Calibri"/>
                        <a:ea typeface="Calibri"/>
                        <a:cs typeface="Times New Roman"/>
                      </a:endParaRPr>
                    </a:p>
                  </a:txBody>
                  <a:tcPr marL="68580" marR="68580" marT="0" marB="0"/>
                </a:tc>
                <a:tc>
                  <a:txBody>
                    <a:bodyPr/>
                    <a:lstStyle/>
                    <a:p>
                      <a:pPr algn="ctr">
                        <a:lnSpc>
                          <a:spcPct val="107000"/>
                        </a:lnSpc>
                        <a:spcAft>
                          <a:spcPts val="0"/>
                        </a:spcAft>
                      </a:pPr>
                      <a:r>
                        <a:rPr lang="fr-FR" sz="1600">
                          <a:effectLst/>
                        </a:rPr>
                        <a:t>Complexité technique et compétences requises</a:t>
                      </a:r>
                      <a:endParaRPr lang="fr-FR" sz="2000">
                        <a:effectLst/>
                        <a:latin typeface="Calibri"/>
                        <a:ea typeface="Calibri"/>
                        <a:cs typeface="Times New Roman"/>
                      </a:endParaRPr>
                    </a:p>
                  </a:txBody>
                  <a:tcPr marL="68580" marR="68580" marT="0" marB="0"/>
                </a:tc>
                <a:tc>
                  <a:txBody>
                    <a:bodyPr/>
                    <a:lstStyle/>
                    <a:p>
                      <a:pPr>
                        <a:lnSpc>
                          <a:spcPct val="107000"/>
                        </a:lnSpc>
                        <a:spcAft>
                          <a:spcPts val="0"/>
                        </a:spcAft>
                      </a:pPr>
                      <a:r>
                        <a:rPr lang="fr-FR" sz="1600">
                          <a:effectLst/>
                        </a:rPr>
                        <a:t> </a:t>
                      </a:r>
                      <a:endParaRPr lang="fr-FR" sz="2000">
                        <a:effectLst/>
                      </a:endParaRPr>
                    </a:p>
                    <a:p>
                      <a:pPr algn="ctr">
                        <a:lnSpc>
                          <a:spcPct val="107000"/>
                        </a:lnSpc>
                        <a:spcAft>
                          <a:spcPts val="0"/>
                        </a:spcAft>
                      </a:pPr>
                      <a:r>
                        <a:rPr lang="fr-FR" sz="1600">
                          <a:effectLst/>
                        </a:rPr>
                        <a:t>Temps</a:t>
                      </a:r>
                      <a:endParaRPr lang="fr-FR" sz="2000">
                        <a:effectLst/>
                        <a:latin typeface="Calibri"/>
                        <a:ea typeface="Calibri"/>
                        <a:cs typeface="Times New Roman"/>
                      </a:endParaRPr>
                    </a:p>
                  </a:txBody>
                  <a:tcPr marL="68580" marR="68580" marT="0" marB="0"/>
                </a:tc>
                <a:tc>
                  <a:txBody>
                    <a:bodyPr/>
                    <a:lstStyle/>
                    <a:p>
                      <a:pPr>
                        <a:lnSpc>
                          <a:spcPct val="107000"/>
                        </a:lnSpc>
                        <a:spcAft>
                          <a:spcPts val="0"/>
                        </a:spcAft>
                      </a:pPr>
                      <a:r>
                        <a:rPr lang="fr-FR" sz="1600">
                          <a:effectLst/>
                        </a:rPr>
                        <a:t> </a:t>
                      </a:r>
                      <a:endParaRPr lang="fr-FR" sz="2000">
                        <a:effectLst/>
                      </a:endParaRPr>
                    </a:p>
                    <a:p>
                      <a:pPr algn="ctr">
                        <a:lnSpc>
                          <a:spcPct val="107000"/>
                        </a:lnSpc>
                        <a:spcAft>
                          <a:spcPts val="0"/>
                        </a:spcAft>
                      </a:pPr>
                      <a:r>
                        <a:rPr lang="fr-FR" sz="1600">
                          <a:effectLst/>
                        </a:rPr>
                        <a:t>Coût</a:t>
                      </a:r>
                      <a:endParaRPr lang="fr-FR" sz="2000">
                        <a:effectLst/>
                        <a:latin typeface="Calibri"/>
                        <a:ea typeface="Calibri"/>
                        <a:cs typeface="Times New Roman"/>
                      </a:endParaRPr>
                    </a:p>
                  </a:txBody>
                  <a:tcPr marL="68580" marR="68580" marT="0" marB="0"/>
                </a:tc>
              </a:tr>
              <a:tr h="579806">
                <a:tc rowSpan="3">
                  <a:txBody>
                    <a:bodyPr/>
                    <a:lstStyle/>
                    <a:p>
                      <a:pPr>
                        <a:lnSpc>
                          <a:spcPct val="107000"/>
                        </a:lnSpc>
                        <a:spcAft>
                          <a:spcPts val="800"/>
                        </a:spcAft>
                      </a:pPr>
                      <a:r>
                        <a:rPr lang="fr-FR" sz="1600" dirty="0">
                          <a:effectLst/>
                        </a:rPr>
                        <a:t> </a:t>
                      </a:r>
                      <a:endParaRPr lang="fr-FR" sz="2000" dirty="0">
                        <a:effectLst/>
                      </a:endParaRPr>
                    </a:p>
                    <a:p>
                      <a:pPr>
                        <a:lnSpc>
                          <a:spcPct val="107000"/>
                        </a:lnSpc>
                        <a:spcAft>
                          <a:spcPts val="800"/>
                        </a:spcAft>
                      </a:pPr>
                      <a:r>
                        <a:rPr lang="fr-FR" sz="1600" dirty="0">
                          <a:effectLst/>
                        </a:rPr>
                        <a:t>Consultation</a:t>
                      </a:r>
                      <a:endParaRPr lang="fr-FR" sz="2000" dirty="0">
                        <a:effectLst/>
                      </a:endParaRPr>
                    </a:p>
                    <a:p>
                      <a:pPr>
                        <a:lnSpc>
                          <a:spcPct val="107000"/>
                        </a:lnSpc>
                        <a:spcAft>
                          <a:spcPts val="800"/>
                        </a:spcAft>
                      </a:pPr>
                      <a:r>
                        <a:rPr lang="fr-FR" sz="2000" dirty="0">
                          <a:effectLst/>
                        </a:rPr>
                        <a:t> </a:t>
                      </a:r>
                      <a:endParaRPr lang="fr-FR" sz="2000" dirty="0">
                        <a:effectLst/>
                        <a:latin typeface="Calibri"/>
                        <a:ea typeface="Calibri"/>
                        <a:cs typeface="Times New Roman"/>
                      </a:endParaRPr>
                    </a:p>
                  </a:txBody>
                  <a:tcPr marL="68580" marR="68580" marT="0" marB="0"/>
                </a:tc>
                <a:tc>
                  <a:txBody>
                    <a:bodyPr/>
                    <a:lstStyle/>
                    <a:p>
                      <a:pPr>
                        <a:lnSpc>
                          <a:spcPct val="107000"/>
                        </a:lnSpc>
                        <a:spcAft>
                          <a:spcPts val="800"/>
                        </a:spcAft>
                      </a:pPr>
                      <a:r>
                        <a:rPr lang="fr-FR" sz="1600">
                          <a:effectLst/>
                        </a:rPr>
                        <a:t>Audiences publiques</a:t>
                      </a:r>
                      <a:endParaRPr lang="fr-FR" sz="2000">
                        <a:effectLst/>
                        <a:latin typeface="Calibri"/>
                        <a:ea typeface="Calibri"/>
                        <a:cs typeface="Times New Roman"/>
                      </a:endParaRPr>
                    </a:p>
                  </a:txBody>
                  <a:tcPr marL="68580" marR="68580" marT="0" marB="0"/>
                </a:tc>
                <a:tc>
                  <a:txBody>
                    <a:bodyPr/>
                    <a:lstStyle/>
                    <a:p>
                      <a:pPr>
                        <a:lnSpc>
                          <a:spcPct val="107000"/>
                        </a:lnSpc>
                        <a:spcAft>
                          <a:spcPts val="800"/>
                        </a:spcAft>
                      </a:pPr>
                      <a:r>
                        <a:rPr lang="fr-FR" sz="1600">
                          <a:effectLst/>
                        </a:rPr>
                        <a:t>Moyen</a:t>
                      </a:r>
                      <a:endParaRPr lang="fr-FR" sz="2000">
                        <a:effectLst/>
                        <a:latin typeface="Calibri"/>
                        <a:ea typeface="Calibri"/>
                        <a:cs typeface="Times New Roman"/>
                      </a:endParaRPr>
                    </a:p>
                  </a:txBody>
                  <a:tcPr marL="68580" marR="68580" marT="0" marB="0"/>
                </a:tc>
                <a:tc>
                  <a:txBody>
                    <a:bodyPr/>
                    <a:lstStyle/>
                    <a:p>
                      <a:pPr>
                        <a:lnSpc>
                          <a:spcPct val="107000"/>
                        </a:lnSpc>
                        <a:spcAft>
                          <a:spcPts val="800"/>
                        </a:spcAft>
                      </a:pPr>
                      <a:r>
                        <a:rPr lang="fr-FR" sz="1600">
                          <a:effectLst/>
                        </a:rPr>
                        <a:t>Faible</a:t>
                      </a:r>
                      <a:endParaRPr lang="fr-FR" sz="2000">
                        <a:effectLst/>
                        <a:latin typeface="Calibri"/>
                        <a:ea typeface="Calibri"/>
                        <a:cs typeface="Times New Roman"/>
                      </a:endParaRPr>
                    </a:p>
                  </a:txBody>
                  <a:tcPr marL="68580" marR="68580" marT="0" marB="0"/>
                </a:tc>
                <a:tc>
                  <a:txBody>
                    <a:bodyPr/>
                    <a:lstStyle/>
                    <a:p>
                      <a:pPr>
                        <a:lnSpc>
                          <a:spcPct val="107000"/>
                        </a:lnSpc>
                        <a:spcAft>
                          <a:spcPts val="800"/>
                        </a:spcAft>
                      </a:pPr>
                      <a:r>
                        <a:rPr lang="fr-FR" sz="1600">
                          <a:effectLst/>
                        </a:rPr>
                        <a:t>Moyen</a:t>
                      </a:r>
                      <a:endParaRPr lang="fr-FR" sz="2000">
                        <a:effectLst/>
                        <a:latin typeface="Calibri"/>
                        <a:ea typeface="Calibri"/>
                        <a:cs typeface="Times New Roman"/>
                      </a:endParaRPr>
                    </a:p>
                  </a:txBody>
                  <a:tcPr marL="68580" marR="68580" marT="0" marB="0"/>
                </a:tc>
                <a:tc>
                  <a:txBody>
                    <a:bodyPr/>
                    <a:lstStyle/>
                    <a:p>
                      <a:pPr>
                        <a:lnSpc>
                          <a:spcPct val="107000"/>
                        </a:lnSpc>
                        <a:spcAft>
                          <a:spcPts val="800"/>
                        </a:spcAft>
                      </a:pPr>
                      <a:r>
                        <a:rPr lang="fr-FR" sz="1600">
                          <a:effectLst/>
                        </a:rPr>
                        <a:t>Faible</a:t>
                      </a:r>
                      <a:endParaRPr lang="fr-FR" sz="2000">
                        <a:effectLst/>
                        <a:latin typeface="Calibri"/>
                        <a:ea typeface="Calibri"/>
                        <a:cs typeface="Times New Roman"/>
                      </a:endParaRPr>
                    </a:p>
                  </a:txBody>
                  <a:tcPr marL="68580" marR="68580" marT="0" marB="0"/>
                </a:tc>
                <a:tc>
                  <a:txBody>
                    <a:bodyPr/>
                    <a:lstStyle/>
                    <a:p>
                      <a:pPr>
                        <a:lnSpc>
                          <a:spcPct val="107000"/>
                        </a:lnSpc>
                        <a:spcAft>
                          <a:spcPts val="800"/>
                        </a:spcAft>
                      </a:pPr>
                      <a:r>
                        <a:rPr lang="fr-FR" sz="1600">
                          <a:effectLst/>
                        </a:rPr>
                        <a:t>Faible</a:t>
                      </a:r>
                      <a:endParaRPr lang="fr-FR" sz="2000">
                        <a:effectLst/>
                        <a:latin typeface="Calibri"/>
                        <a:ea typeface="Calibri"/>
                        <a:cs typeface="Times New Roman"/>
                      </a:endParaRPr>
                    </a:p>
                  </a:txBody>
                  <a:tcPr marL="68580" marR="68580" marT="0" marB="0"/>
                </a:tc>
              </a:tr>
              <a:tr h="579806">
                <a:tc vMerge="1">
                  <a:txBody>
                    <a:bodyPr/>
                    <a:lstStyle/>
                    <a:p>
                      <a:endParaRPr lang="fr-FR"/>
                    </a:p>
                  </a:txBody>
                  <a:tcPr/>
                </a:tc>
                <a:tc>
                  <a:txBody>
                    <a:bodyPr/>
                    <a:lstStyle/>
                    <a:p>
                      <a:pPr>
                        <a:lnSpc>
                          <a:spcPct val="107000"/>
                        </a:lnSpc>
                        <a:spcAft>
                          <a:spcPts val="0"/>
                        </a:spcAft>
                      </a:pPr>
                      <a:r>
                        <a:rPr lang="fr-FR" sz="1600">
                          <a:effectLst/>
                        </a:rPr>
                        <a:t>Discussions en groupe</a:t>
                      </a:r>
                      <a:endParaRPr lang="fr-FR" sz="2000">
                        <a:effectLst/>
                        <a:latin typeface="Calibri"/>
                        <a:ea typeface="Calibri"/>
                        <a:cs typeface="Times New Roman"/>
                      </a:endParaRPr>
                    </a:p>
                  </a:txBody>
                  <a:tcPr marL="68580" marR="68580" marT="0" marB="0"/>
                </a:tc>
                <a:tc>
                  <a:txBody>
                    <a:bodyPr/>
                    <a:lstStyle/>
                    <a:p>
                      <a:pPr>
                        <a:lnSpc>
                          <a:spcPct val="107000"/>
                        </a:lnSpc>
                        <a:spcAft>
                          <a:spcPts val="0"/>
                        </a:spcAft>
                      </a:pPr>
                      <a:r>
                        <a:rPr lang="fr-FR" sz="1600">
                          <a:effectLst/>
                        </a:rPr>
                        <a:t>Faible</a:t>
                      </a:r>
                      <a:endParaRPr lang="fr-FR" sz="2000">
                        <a:effectLst/>
                        <a:latin typeface="Calibri"/>
                        <a:ea typeface="Calibri"/>
                        <a:cs typeface="Times New Roman"/>
                      </a:endParaRPr>
                    </a:p>
                  </a:txBody>
                  <a:tcPr marL="68580" marR="68580" marT="0" marB="0"/>
                </a:tc>
                <a:tc>
                  <a:txBody>
                    <a:bodyPr/>
                    <a:lstStyle/>
                    <a:p>
                      <a:pPr>
                        <a:lnSpc>
                          <a:spcPct val="107000"/>
                        </a:lnSpc>
                        <a:spcAft>
                          <a:spcPts val="0"/>
                        </a:spcAft>
                      </a:pPr>
                      <a:r>
                        <a:rPr lang="fr-FR" sz="1600">
                          <a:effectLst/>
                        </a:rPr>
                        <a:t>Faible</a:t>
                      </a:r>
                      <a:endParaRPr lang="fr-FR" sz="2000">
                        <a:effectLst/>
                        <a:latin typeface="Calibri"/>
                        <a:ea typeface="Calibri"/>
                        <a:cs typeface="Times New Roman"/>
                      </a:endParaRPr>
                    </a:p>
                  </a:txBody>
                  <a:tcPr marL="68580" marR="68580" marT="0" marB="0"/>
                </a:tc>
                <a:tc>
                  <a:txBody>
                    <a:bodyPr/>
                    <a:lstStyle/>
                    <a:p>
                      <a:pPr>
                        <a:lnSpc>
                          <a:spcPct val="107000"/>
                        </a:lnSpc>
                        <a:spcAft>
                          <a:spcPts val="0"/>
                        </a:spcAft>
                      </a:pPr>
                      <a:r>
                        <a:rPr lang="fr-FR" sz="1600">
                          <a:effectLst/>
                        </a:rPr>
                        <a:t>Moyen</a:t>
                      </a:r>
                      <a:endParaRPr lang="fr-FR" sz="2000">
                        <a:effectLst/>
                        <a:latin typeface="Calibri"/>
                        <a:ea typeface="Calibri"/>
                        <a:cs typeface="Times New Roman"/>
                      </a:endParaRPr>
                    </a:p>
                  </a:txBody>
                  <a:tcPr marL="68580" marR="68580" marT="0" marB="0"/>
                </a:tc>
                <a:tc>
                  <a:txBody>
                    <a:bodyPr/>
                    <a:lstStyle/>
                    <a:p>
                      <a:pPr>
                        <a:lnSpc>
                          <a:spcPct val="107000"/>
                        </a:lnSpc>
                        <a:spcAft>
                          <a:spcPts val="0"/>
                        </a:spcAft>
                      </a:pPr>
                      <a:r>
                        <a:rPr lang="fr-FR" sz="1600">
                          <a:effectLst/>
                        </a:rPr>
                        <a:t>Moyen</a:t>
                      </a:r>
                      <a:endParaRPr lang="fr-FR" sz="2000">
                        <a:effectLst/>
                        <a:latin typeface="Calibri"/>
                        <a:ea typeface="Calibri"/>
                        <a:cs typeface="Times New Roman"/>
                      </a:endParaRPr>
                    </a:p>
                  </a:txBody>
                  <a:tcPr marL="68580" marR="68580" marT="0" marB="0"/>
                </a:tc>
                <a:tc>
                  <a:txBody>
                    <a:bodyPr/>
                    <a:lstStyle/>
                    <a:p>
                      <a:pPr>
                        <a:lnSpc>
                          <a:spcPct val="107000"/>
                        </a:lnSpc>
                        <a:spcAft>
                          <a:spcPts val="0"/>
                        </a:spcAft>
                      </a:pPr>
                      <a:r>
                        <a:rPr lang="fr-FR" sz="1600">
                          <a:effectLst/>
                        </a:rPr>
                        <a:t>Moyen</a:t>
                      </a:r>
                      <a:endParaRPr lang="fr-FR" sz="2000">
                        <a:effectLst/>
                        <a:latin typeface="Calibri"/>
                        <a:ea typeface="Calibri"/>
                        <a:cs typeface="Times New Roman"/>
                      </a:endParaRPr>
                    </a:p>
                  </a:txBody>
                  <a:tcPr marL="68580" marR="68580" marT="0" marB="0"/>
                </a:tc>
              </a:tr>
              <a:tr h="876311">
                <a:tc vMerge="1">
                  <a:txBody>
                    <a:bodyPr/>
                    <a:lstStyle/>
                    <a:p>
                      <a:endParaRPr lang="fr-FR"/>
                    </a:p>
                  </a:txBody>
                  <a:tcPr/>
                </a:tc>
                <a:tc>
                  <a:txBody>
                    <a:bodyPr/>
                    <a:lstStyle/>
                    <a:p>
                      <a:pPr>
                        <a:lnSpc>
                          <a:spcPct val="107000"/>
                        </a:lnSpc>
                        <a:spcAft>
                          <a:spcPts val="0"/>
                        </a:spcAft>
                      </a:pPr>
                      <a:r>
                        <a:rPr lang="fr-FR" sz="1600">
                          <a:effectLst/>
                        </a:rPr>
                        <a:t>Organe consultatif / Comité</a:t>
                      </a:r>
                      <a:endParaRPr lang="fr-FR" sz="2000">
                        <a:effectLst/>
                        <a:latin typeface="Calibri"/>
                        <a:ea typeface="Calibri"/>
                        <a:cs typeface="Times New Roman"/>
                      </a:endParaRPr>
                    </a:p>
                  </a:txBody>
                  <a:tcPr marL="68580" marR="68580" marT="0" marB="0"/>
                </a:tc>
                <a:tc>
                  <a:txBody>
                    <a:bodyPr/>
                    <a:lstStyle/>
                    <a:p>
                      <a:pPr>
                        <a:lnSpc>
                          <a:spcPct val="107000"/>
                        </a:lnSpc>
                        <a:spcAft>
                          <a:spcPts val="0"/>
                        </a:spcAft>
                      </a:pPr>
                      <a:r>
                        <a:rPr lang="fr-FR" sz="1600">
                          <a:effectLst/>
                        </a:rPr>
                        <a:t>Moyen</a:t>
                      </a:r>
                      <a:endParaRPr lang="fr-FR" sz="2000">
                        <a:effectLst/>
                        <a:latin typeface="Calibri"/>
                        <a:ea typeface="Calibri"/>
                        <a:cs typeface="Times New Roman"/>
                      </a:endParaRPr>
                    </a:p>
                  </a:txBody>
                  <a:tcPr marL="68580" marR="68580" marT="0" marB="0"/>
                </a:tc>
                <a:tc>
                  <a:txBody>
                    <a:bodyPr/>
                    <a:lstStyle/>
                    <a:p>
                      <a:pPr>
                        <a:lnSpc>
                          <a:spcPct val="107000"/>
                        </a:lnSpc>
                        <a:spcAft>
                          <a:spcPts val="0"/>
                        </a:spcAft>
                      </a:pPr>
                      <a:r>
                        <a:rPr lang="fr-FR" sz="1600">
                          <a:effectLst/>
                        </a:rPr>
                        <a:t>Faible</a:t>
                      </a:r>
                      <a:endParaRPr lang="fr-FR" sz="2000">
                        <a:effectLst/>
                        <a:latin typeface="Calibri"/>
                        <a:ea typeface="Calibri"/>
                        <a:cs typeface="Times New Roman"/>
                      </a:endParaRPr>
                    </a:p>
                  </a:txBody>
                  <a:tcPr marL="68580" marR="68580" marT="0" marB="0"/>
                </a:tc>
                <a:tc>
                  <a:txBody>
                    <a:bodyPr/>
                    <a:lstStyle/>
                    <a:p>
                      <a:pPr>
                        <a:lnSpc>
                          <a:spcPct val="107000"/>
                        </a:lnSpc>
                        <a:spcAft>
                          <a:spcPts val="0"/>
                        </a:spcAft>
                      </a:pPr>
                      <a:r>
                        <a:rPr lang="fr-FR" sz="1600">
                          <a:effectLst/>
                        </a:rPr>
                        <a:t>Moyen</a:t>
                      </a:r>
                      <a:endParaRPr lang="fr-FR" sz="2000">
                        <a:effectLst/>
                        <a:latin typeface="Calibri"/>
                        <a:ea typeface="Calibri"/>
                        <a:cs typeface="Times New Roman"/>
                      </a:endParaRPr>
                    </a:p>
                  </a:txBody>
                  <a:tcPr marL="68580" marR="68580" marT="0" marB="0"/>
                </a:tc>
                <a:tc>
                  <a:txBody>
                    <a:bodyPr/>
                    <a:lstStyle/>
                    <a:p>
                      <a:pPr>
                        <a:lnSpc>
                          <a:spcPct val="107000"/>
                        </a:lnSpc>
                        <a:spcAft>
                          <a:spcPts val="0"/>
                        </a:spcAft>
                      </a:pPr>
                      <a:r>
                        <a:rPr lang="fr-FR" sz="1600">
                          <a:effectLst/>
                        </a:rPr>
                        <a:t>Moyen</a:t>
                      </a:r>
                      <a:endParaRPr lang="fr-FR" sz="2000">
                        <a:effectLst/>
                        <a:latin typeface="Calibri"/>
                        <a:ea typeface="Calibri"/>
                        <a:cs typeface="Times New Roman"/>
                      </a:endParaRPr>
                    </a:p>
                  </a:txBody>
                  <a:tcPr marL="68580" marR="68580" marT="0" marB="0"/>
                </a:tc>
                <a:tc>
                  <a:txBody>
                    <a:bodyPr/>
                    <a:lstStyle/>
                    <a:p>
                      <a:pPr>
                        <a:lnSpc>
                          <a:spcPct val="107000"/>
                        </a:lnSpc>
                        <a:spcAft>
                          <a:spcPts val="0"/>
                        </a:spcAft>
                      </a:pPr>
                      <a:r>
                        <a:rPr lang="fr-FR" sz="1600" dirty="0">
                          <a:effectLst/>
                        </a:rPr>
                        <a:t>Faible</a:t>
                      </a:r>
                      <a:endParaRPr lang="fr-FR" sz="20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99731363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966</TotalTime>
  <Words>456</Words>
  <Application>Microsoft Office PowerPoint</Application>
  <PresentationFormat>Affichage à l'écran (4:3)</PresentationFormat>
  <Paragraphs>89</Paragraphs>
  <Slides>11</Slides>
  <Notes>2</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11</vt:i4>
      </vt:variant>
    </vt:vector>
  </HeadingPairs>
  <TitlesOfParts>
    <vt:vector size="19" baseType="lpstr">
      <vt:lpstr>Arial</vt:lpstr>
      <vt:lpstr>Arial Black</vt:lpstr>
      <vt:lpstr>Calibri</vt:lpstr>
      <vt:lpstr>Lucida Sans Unicode</vt:lpstr>
      <vt:lpstr>Symbol</vt:lpstr>
      <vt:lpstr>Times New Roman</vt:lpstr>
      <vt:lpstr>Verdana</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Sory Ibrahima MONEKATA</dc:creator>
  <cp:lastModifiedBy>Santos</cp:lastModifiedBy>
  <cp:revision>60</cp:revision>
  <dcterms:created xsi:type="dcterms:W3CDTF">2019-09-21T10:35:26Z</dcterms:created>
  <dcterms:modified xsi:type="dcterms:W3CDTF">2019-10-02T20:01:52Z</dcterms:modified>
</cp:coreProperties>
</file>