
<file path=[Content_Types].xml><?xml version="1.0" encoding="utf-8"?>
<Types xmlns="http://schemas.openxmlformats.org/package/2006/content-types">
  <Default Extension="png" ContentType="image/png"/>
  <Default Extension="tmp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9" r:id="rId3"/>
    <p:sldId id="270" r:id="rId4"/>
    <p:sldId id="271" r:id="rId5"/>
    <p:sldId id="273" r:id="rId6"/>
    <p:sldId id="272" r:id="rId7"/>
    <p:sldId id="27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713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100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66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786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8810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79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79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7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070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538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19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3A859-C551-474D-AB37-89C3EE1DCF67}" type="datetimeFigureOut">
              <a:rPr lang="fr-FR" smtClean="0"/>
              <a:t>01/10/2019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F9EB-B919-4DEB-9F94-CCE31F05ADC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70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tmp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7.jp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8.jp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9.jp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0.jp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 bwMode="auto">
          <a:xfrm>
            <a:off x="4499992" y="2420888"/>
            <a:ext cx="3999195" cy="3096344"/>
          </a:xfrm>
          <a:prstGeom prst="rect">
            <a:avLst/>
          </a:prstGeom>
          <a:ln>
            <a:noFill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fr-ML" sz="32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SPECTRE    DE LA PARTICIPATION CITOYENNE</a:t>
            </a:r>
            <a:endParaRPr lang="fr-ML" sz="3200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7584" y="145234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BOITE À OUTILS</a:t>
            </a:r>
            <a:r>
              <a:rPr lang="fr-FR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ML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 GESTIONNAIRE  DE PROGRAMME DSSR</a:t>
            </a:r>
            <a:endParaRPr lang="fr-ML" sz="1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Image 9" descr="Module 1 - Mécanismes d'engagement citoyen pour promouvoir la performance des DSSR [Mode de compatibilité] - Microsoft Word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39" t="25133" r="36752" b="16499"/>
          <a:stretch/>
        </p:blipFill>
        <p:spPr>
          <a:xfrm>
            <a:off x="467544" y="1988841"/>
            <a:ext cx="3888433" cy="475252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51545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23528" y="1556792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ML" sz="4000" b="1" dirty="0" smtClean="0">
                <a:solidFill>
                  <a:srgbClr val="FF0000"/>
                </a:solidFill>
              </a:rPr>
              <a:t>Spectre </a:t>
            </a:r>
            <a:r>
              <a:rPr lang="fr-ML" sz="4000" b="1" dirty="0">
                <a:solidFill>
                  <a:srgbClr val="FF0000"/>
                </a:solidFill>
              </a:rPr>
              <a:t>de la </a:t>
            </a:r>
            <a:r>
              <a:rPr lang="fr-ML" sz="4000" b="1" dirty="0" err="1" smtClean="0">
                <a:solidFill>
                  <a:srgbClr val="FF0000"/>
                </a:solidFill>
              </a:rPr>
              <a:t>pa</a:t>
            </a:r>
            <a:r>
              <a:rPr lang="fr-FR" sz="4000" b="1" dirty="0">
                <a:solidFill>
                  <a:srgbClr val="FF0000"/>
                </a:solidFill>
              </a:rPr>
              <a:t>spectre de la participation citoyenne</a:t>
            </a:r>
            <a:r>
              <a:rPr lang="fr-FR" sz="4000" b="1" dirty="0" smtClean="0">
                <a:solidFill>
                  <a:srgbClr val="FF0000"/>
                </a:solidFill>
              </a:rPr>
              <a:t>:</a:t>
            </a:r>
          </a:p>
          <a:p>
            <a:pPr lvl="0"/>
            <a:endParaRPr lang="fr-FR" sz="2400" b="1" dirty="0" smtClean="0">
              <a:solidFill>
                <a:srgbClr val="FF0000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800" b="1" dirty="0" smtClean="0"/>
              <a:t>C</a:t>
            </a:r>
            <a:r>
              <a:rPr lang="fr-ML" sz="2800" b="1" dirty="0" err="1" smtClean="0"/>
              <a:t>onsultation</a:t>
            </a:r>
            <a:endParaRPr lang="fr-ML" sz="2800" b="1" dirty="0" smtClean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381776"/>
            <a:ext cx="5174418" cy="278352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23528" y="4041646"/>
            <a:ext cx="33843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ML" sz="3200" b="1" dirty="0"/>
              <a:t>C</a:t>
            </a:r>
            <a:r>
              <a:rPr lang="fr-ML" sz="3200" b="1" dirty="0" smtClean="0"/>
              <a:t>ollaboration </a:t>
            </a:r>
          </a:p>
          <a:p>
            <a:pPr lvl="0"/>
            <a:endParaRPr lang="fr-ML" sz="1600" b="1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ML" sz="3200" b="1" dirty="0" smtClean="0"/>
              <a:t>Participation</a:t>
            </a:r>
          </a:p>
          <a:p>
            <a:pPr lvl="0"/>
            <a:endParaRPr lang="fr-ML" sz="1600" b="1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ML" sz="3200" b="1" dirty="0" smtClean="0"/>
              <a:t>Autonomisation </a:t>
            </a:r>
            <a:endParaRPr lang="fr-F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74497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453868" y="1517883"/>
            <a:ext cx="83666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fr-FR" sz="2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onsultation:  </a:t>
            </a: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«Action </a:t>
            </a:r>
            <a:r>
              <a:rPr lang="fr-ML" sz="2400" b="1" dirty="0">
                <a:latin typeface="Verdana" panose="020B0604030504040204" pitchFamily="34" charset="0"/>
                <a:ea typeface="Verdana" panose="020B0604030504040204" pitchFamily="34" charset="0"/>
              </a:rPr>
              <a:t>de consulter quelqu'un, de lui demander son avis» </a:t>
            </a:r>
            <a:r>
              <a:rPr lang="fr-FR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065" y="2492896"/>
            <a:ext cx="4413870" cy="394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18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95536" y="1556792"/>
            <a:ext cx="8496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Collaboration: </a:t>
            </a:r>
            <a:r>
              <a:rPr lang="fr-ML" sz="2800" b="1" dirty="0">
                <a:latin typeface="Verdana" panose="020B0604030504040204" pitchFamily="34" charset="0"/>
                <a:ea typeface="Verdana" panose="020B0604030504040204" pitchFamily="34" charset="0"/>
              </a:rPr>
              <a:t>Action de collaborer, </a:t>
            </a:r>
            <a:r>
              <a:rPr lang="fr-ML" sz="28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     de participer </a:t>
            </a:r>
            <a:r>
              <a:rPr lang="fr-ML" sz="2800" b="1" dirty="0">
                <a:latin typeface="Verdana" panose="020B0604030504040204" pitchFamily="34" charset="0"/>
                <a:ea typeface="Verdana" panose="020B0604030504040204" pitchFamily="34" charset="0"/>
              </a:rPr>
              <a:t>à une œuvre avec d'autres</a:t>
            </a:r>
            <a:r>
              <a:rPr lang="fr-FR" sz="2800" b="1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618" y="2510899"/>
            <a:ext cx="4108765" cy="410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37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453868" y="1559694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3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Participation: </a:t>
            </a:r>
            <a:r>
              <a:rPr lang="fr-ML" sz="32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Action de </a:t>
            </a:r>
            <a:r>
              <a:rPr lang="fr-ML" sz="3200" b="1" dirty="0">
                <a:latin typeface="Verdana" panose="020B0604030504040204" pitchFamily="34" charset="0"/>
                <a:ea typeface="Verdana" panose="020B0604030504040204" pitchFamily="34" charset="0"/>
              </a:rPr>
              <a:t>participer à quelque chose</a:t>
            </a:r>
            <a:endParaRPr lang="fr-FR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42" y="2907410"/>
            <a:ext cx="8291116" cy="304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09" y="2492896"/>
            <a:ext cx="7624867" cy="4003055"/>
          </a:xfrm>
          <a:prstGeom prst="rect">
            <a:avLst/>
          </a:prstGeom>
        </p:spPr>
      </p:pic>
      <p:pic>
        <p:nvPicPr>
          <p:cNvPr id="4" name="Imag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827584" y="1517883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lang="fr-FR" sz="2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utonomisation: </a:t>
            </a:r>
          </a:p>
          <a:p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le </a:t>
            </a:r>
            <a:r>
              <a:rPr lang="fr-ML" sz="2400" b="1" dirty="0">
                <a:latin typeface="Verdana" panose="020B0604030504040204" pitchFamily="34" charset="0"/>
                <a:ea typeface="Verdana" panose="020B0604030504040204" pitchFamily="34" charset="0"/>
              </a:rPr>
              <a:t>fait de </a:t>
            </a:r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se rendre</a:t>
            </a:r>
            <a:r>
              <a:rPr lang="fr-ML" sz="2400" b="1" dirty="0">
                <a:latin typeface="Verdana" panose="020B0604030504040204" pitchFamily="34" charset="0"/>
                <a:ea typeface="Verdana" panose="020B0604030504040204" pitchFamily="34" charset="0"/>
              </a:rPr>
              <a:t> autonome, </a:t>
            </a:r>
            <a:endParaRPr lang="fr-ML" sz="24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fr-ML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de </a:t>
            </a:r>
            <a:r>
              <a:rPr lang="fr-ML" sz="2400" b="1" dirty="0">
                <a:latin typeface="Verdana" panose="020B0604030504040204" pitchFamily="34" charset="0"/>
                <a:ea typeface="Verdana" panose="020B0604030504040204" pitchFamily="34" charset="0"/>
              </a:rPr>
              <a:t>conquérir son autonomie. </a:t>
            </a:r>
            <a:endParaRPr lang="fr-FR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6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5146"/>
            <a:ext cx="1414780" cy="6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94" y="374184"/>
            <a:ext cx="1080770" cy="76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image00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34179"/>
            <a:ext cx="1537970" cy="8051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1417"/>
            <a:ext cx="1478915" cy="775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o="urn:schemas-microsoft-com:office:office" xmlns:v="urn:schemas-microsoft-com:vml" xmlns:w10="urn:schemas-microsoft-com:office:word" xmlns:w="http://schemas.openxmlformats.org/wordprocessingml/2006/main" xmlns:xdr="http://schemas.openxmlformats.org/drawingml/2006/spreadsheetDrawing" xmlns="" xmlns:a16="http://schemas.microsoft.com/office/drawing/2014/main" xmlns:w15="http://schemas.microsoft.com/office/word/2012/wordml" xmlns:lc="http://schemas.openxmlformats.org/drawingml/2006/lockedCanvas" id="{6446DF46-437C-4884-B87D-E0D702380AF0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89667"/>
            <a:ext cx="1746448" cy="80708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23528" y="1538789"/>
            <a:ext cx="84969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L" sz="2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Implication des citoyens dans la prise de décision</a:t>
            </a:r>
            <a:endParaRPr lang="fr-FR" sz="28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8" name="Groupe 27"/>
          <p:cNvGrpSpPr/>
          <p:nvPr/>
        </p:nvGrpSpPr>
        <p:grpSpPr>
          <a:xfrm>
            <a:off x="537218" y="2780928"/>
            <a:ext cx="8069565" cy="3708180"/>
            <a:chOff x="530215" y="2142148"/>
            <a:chExt cx="8362265" cy="3708180"/>
          </a:xfrm>
        </p:grpSpPr>
        <p:grpSp>
          <p:nvGrpSpPr>
            <p:cNvPr id="11" name="Groupe 10"/>
            <p:cNvGrpSpPr/>
            <p:nvPr/>
          </p:nvGrpSpPr>
          <p:grpSpPr>
            <a:xfrm>
              <a:off x="1043608" y="2717336"/>
              <a:ext cx="7848872" cy="3132992"/>
              <a:chOff x="1043608" y="2717336"/>
              <a:chExt cx="7848872" cy="3132992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043608" y="5085184"/>
                <a:ext cx="1872208" cy="765144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chemeClr val="tx1"/>
                    </a:solidFill>
                  </a:rPr>
                  <a:t>Information</a:t>
                </a:r>
                <a:endParaRPr lang="fr-FR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915816" y="4283968"/>
                <a:ext cx="1800200" cy="801216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chemeClr val="tx1"/>
                    </a:solidFill>
                  </a:rPr>
                  <a:t>Consultation</a:t>
                </a:r>
                <a:endParaRPr lang="fr-FR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716016" y="3518688"/>
                <a:ext cx="1944216" cy="76528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chemeClr val="tx1"/>
                    </a:solidFill>
                  </a:rPr>
                  <a:t>Collaboration</a:t>
                </a:r>
                <a:endParaRPr lang="fr-FR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660480" y="2717336"/>
                <a:ext cx="2232000" cy="80135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000" b="1" dirty="0" smtClean="0">
                    <a:solidFill>
                      <a:schemeClr val="tx1"/>
                    </a:solidFill>
                  </a:rPr>
                  <a:t>Autonomisation</a:t>
                </a:r>
                <a:endParaRPr lang="fr-FR" sz="20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5" name="Flèche droite 24"/>
            <p:cNvSpPr/>
            <p:nvPr/>
          </p:nvSpPr>
          <p:spPr>
            <a:xfrm rot="20054772">
              <a:off x="2026288" y="2962906"/>
              <a:ext cx="4648551" cy="721705"/>
            </a:xfrm>
            <a:prstGeom prst="rightArrow">
              <a:avLst>
                <a:gd name="adj1" fmla="val 50000"/>
                <a:gd name="adj2" fmla="val 77526"/>
              </a:avLst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1600" b="1" dirty="0">
                  <a:solidFill>
                    <a:schemeClr val="tx1"/>
                  </a:solidFill>
                  <a:effectLst/>
                  <a:ea typeface="Times New Roman"/>
                </a:rPr>
                <a:t>Niveau croissant de l’engagement citoyen</a:t>
              </a:r>
              <a:endParaRPr lang="fr-FR" sz="1200" b="1" dirty="0">
                <a:solidFill>
                  <a:schemeClr val="tx1"/>
                </a:solidFill>
                <a:effectLst/>
                <a:latin typeface="Times New Roman"/>
                <a:ea typeface="Times New Roman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b="1" dirty="0">
                  <a:solidFill>
                    <a:schemeClr val="tx1"/>
                  </a:solidFill>
                  <a:effectLst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30215" y="2142148"/>
              <a:ext cx="432048" cy="2943036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vert270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ML" sz="2000" b="1" dirty="0">
                  <a:solidFill>
                    <a:schemeClr val="tx1"/>
                  </a:solidFill>
                  <a:ea typeface="Times New Roman"/>
                </a:rPr>
                <a:t>Niveau d’interaction</a:t>
              </a:r>
              <a:endParaRPr lang="fr-FR" sz="2000" b="1" dirty="0">
                <a:solidFill>
                  <a:schemeClr val="tx1"/>
                </a:solidFill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71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90</Words>
  <Application>Microsoft Office PowerPoint</Application>
  <PresentationFormat>Affichage à l'écran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Sory Ibrahima MONEKATA</dc:creator>
  <cp:lastModifiedBy>Santos</cp:lastModifiedBy>
  <cp:revision>55</cp:revision>
  <dcterms:created xsi:type="dcterms:W3CDTF">2019-09-21T10:35:26Z</dcterms:created>
  <dcterms:modified xsi:type="dcterms:W3CDTF">2019-10-01T18:15:18Z</dcterms:modified>
</cp:coreProperties>
</file>