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60" r:id="rId6"/>
    <p:sldId id="261" r:id="rId7"/>
    <p:sldId id="267" r:id="rId8"/>
    <p:sldId id="268" r:id="rId9"/>
    <p:sldId id="269" r:id="rId10"/>
    <p:sldId id="270" r:id="rId11"/>
    <p:sldId id="262" r:id="rId12"/>
    <p:sldId id="265" r:id="rId13"/>
    <p:sldId id="263"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4660"/>
  </p:normalViewPr>
  <p:slideViewPr>
    <p:cSldViewPr>
      <p:cViewPr varScale="1">
        <p:scale>
          <a:sx n="70" d="100"/>
          <a:sy n="70" d="100"/>
        </p:scale>
        <p:origin x="15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244713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63100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74663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01978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59881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22879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6579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51517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111070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401538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D83A859-C551-474D-AB37-89C3EE1DCF67}" type="datetimeFigureOut">
              <a:rPr lang="fr-FR" smtClean="0"/>
              <a:t>01/10/2019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196F9EB-B919-4DEB-9F94-CCE31F05ADCF}" type="slidenum">
              <a:rPr lang="fr-FR" smtClean="0"/>
              <a:t>‹N°›</a:t>
            </a:fld>
            <a:endParaRPr lang="fr-FR" dirty="0"/>
          </a:p>
        </p:txBody>
      </p:sp>
    </p:spTree>
    <p:extLst>
      <p:ext uri="{BB962C8B-B14F-4D97-AF65-F5344CB8AC3E}">
        <p14:creationId xmlns:p14="http://schemas.microsoft.com/office/powerpoint/2010/main" val="35121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3A859-C551-474D-AB37-89C3EE1DCF67}" type="datetimeFigureOut">
              <a:rPr lang="fr-FR" smtClean="0"/>
              <a:t>01/10/2019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6F9EB-B919-4DEB-9F94-CCE31F05ADCF}" type="slidenum">
              <a:rPr lang="fr-FR" smtClean="0"/>
              <a:t>‹N°›</a:t>
            </a:fld>
            <a:endParaRPr lang="fr-FR" dirty="0"/>
          </a:p>
        </p:txBody>
      </p:sp>
    </p:spTree>
    <p:extLst>
      <p:ext uri="{BB962C8B-B14F-4D97-AF65-F5344CB8AC3E}">
        <p14:creationId xmlns:p14="http://schemas.microsoft.com/office/powerpoint/2010/main" val="396700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mailto:vsakou2013@gmail.com" TargetMode="External"/><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8.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tmp"/><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sp>
        <p:nvSpPr>
          <p:cNvPr id="11" name="Subtitle 2"/>
          <p:cNvSpPr txBox="1">
            <a:spLocks/>
          </p:cNvSpPr>
          <p:nvPr/>
        </p:nvSpPr>
        <p:spPr>
          <a:xfrm>
            <a:off x="1371600" y="1428736"/>
            <a:ext cx="6400800" cy="1295400"/>
          </a:xfrm>
          <a:prstGeom prst="rect">
            <a:avLst/>
          </a:prstGeom>
          <a:ln>
            <a:noFill/>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a:normAutofit/>
          </a:bodyPr>
          <a:lstStyle/>
          <a:p>
            <a:pPr marL="342900" indent="-342900" algn="ctr" eaLnBrk="1" fontAlgn="auto" hangingPunct="1">
              <a:spcBef>
                <a:spcPct val="20000"/>
              </a:spcBef>
              <a:spcAft>
                <a:spcPts val="0"/>
              </a:spcAft>
              <a:buFont typeface="Arial" pitchFamily="34" charset="0"/>
              <a:buNone/>
              <a:defRPr/>
            </a:pPr>
            <a:r>
              <a:rPr lang="fr-FR" sz="6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rPr>
              <a:t>BIENVENUE</a:t>
            </a:r>
          </a:p>
          <a:p>
            <a:pPr marL="342900" indent="-342900" algn="ctr" eaLnBrk="1" fontAlgn="auto" hangingPunct="1">
              <a:spcBef>
                <a:spcPct val="20000"/>
              </a:spcBef>
              <a:spcAft>
                <a:spcPts val="0"/>
              </a:spcAft>
              <a:buFont typeface="Arial" pitchFamily="34" charset="0"/>
              <a:buNone/>
              <a:defRPr/>
            </a:pPr>
            <a:endParaRPr lang="fr-FR" sz="6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60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32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a:p>
            <a:pPr marL="342900" indent="-342900" algn="ctr" eaLnBrk="1" fontAlgn="auto" hangingPunct="1">
              <a:spcBef>
                <a:spcPct val="20000"/>
              </a:spcBef>
              <a:spcAft>
                <a:spcPts val="0"/>
              </a:spcAft>
              <a:buFont typeface="Arial" pitchFamily="34" charset="0"/>
              <a:buNone/>
              <a:defRPr/>
            </a:pPr>
            <a:endParaRPr lang="fr-FR" sz="320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Arial Black" pitchFamily="34" charset="0"/>
            </a:endParaRPr>
          </a:p>
        </p:txBody>
      </p:sp>
      <p:pic>
        <p:nvPicPr>
          <p:cNvPr id="12" name="Picture 6" descr="C:\Documents and Settings\ANA VASILACHE\Local Settings\Temporary Internet Files\Content.IE5\I4923J77\MCj0442022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485156"/>
            <a:ext cx="48768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xmlns="" id="{6446DF46-437C-4884-B87D-E0D702380A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Tree>
    <p:extLst>
      <p:ext uri="{BB962C8B-B14F-4D97-AF65-F5344CB8AC3E}">
        <p14:creationId xmlns:p14="http://schemas.microsoft.com/office/powerpoint/2010/main" val="112024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a:latin typeface="Verdana" panose="020B0604030504040204" pitchFamily="34" charset="0"/>
                <a:ea typeface="Verdana" panose="020B0604030504040204" pitchFamily="34" charset="0"/>
              </a:rPr>
              <a:t>« La boîte à outils du gestionnaire de programme DSSR » avec 4 modules</a:t>
            </a:r>
            <a:endParaRPr lang="fr-FR" sz="5400" b="1" dirty="0">
              <a:latin typeface="Verdana" panose="020B0604030504040204" pitchFamily="34" charset="0"/>
              <a:ea typeface="Verdana" panose="020B0604030504040204" pitchFamily="34" charset="0"/>
            </a:endParaRPr>
          </a:p>
        </p:txBody>
      </p:sp>
      <p:pic>
        <p:nvPicPr>
          <p:cNvPr id="3" name="Image 2" descr="Module 4 - La boîte à outils des champions pour la sensibilisation aux DSSR - Microsoft Word"/>
          <p:cNvPicPr>
            <a:picLocks noChangeAspect="1"/>
          </p:cNvPicPr>
          <p:nvPr/>
        </p:nvPicPr>
        <p:blipFill rotWithShape="1">
          <a:blip r:embed="rId7">
            <a:extLst>
              <a:ext uri="{28A0092B-C50C-407E-A947-70E740481C1C}">
                <a14:useLocalDpi xmlns:a14="http://schemas.microsoft.com/office/drawing/2010/main" val="0"/>
              </a:ext>
            </a:extLst>
          </a:blip>
          <a:srcRect l="21837" t="24735" r="19584" b="3678"/>
          <a:stretch/>
        </p:blipFill>
        <p:spPr>
          <a:xfrm>
            <a:off x="5148064" y="1700808"/>
            <a:ext cx="3799482"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845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467219" y="1340768"/>
            <a:ext cx="8280920" cy="4770537"/>
          </a:xfrm>
          <a:prstGeom prst="rect">
            <a:avLst/>
          </a:prstGeom>
          <a:noFill/>
        </p:spPr>
        <p:txBody>
          <a:bodyPr wrap="square" rtlCol="0">
            <a:spAutoFit/>
          </a:bodyPr>
          <a:lstStyle/>
          <a:p>
            <a:pPr lvl="1" algn="just"/>
            <a:r>
              <a:rPr lang="en-US" sz="3200" b="1" dirty="0">
                <a:solidFill>
                  <a:srgbClr val="FF0000"/>
                </a:solidFill>
              </a:rPr>
              <a:t>But du module</a:t>
            </a:r>
          </a:p>
          <a:p>
            <a:pPr lvl="1" algn="just"/>
            <a:endParaRPr lang="fr-FR" sz="1600" b="1" dirty="0"/>
          </a:p>
          <a:p>
            <a:pPr marL="285750" indent="-285750">
              <a:buFont typeface="Wingdings" panose="05000000000000000000" pitchFamily="2" charset="2"/>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Introduire les gestionnaires des programmes à l’engagement citoyen et à l’exploitation des 27 mécanismes d’engagement citoyen dans la gestion du cycle des programmes/ projets DSSR</a:t>
            </a:r>
          </a:p>
          <a:p>
            <a:endParaRPr lang="fr-ML" sz="1600" b="1" dirty="0">
              <a:latin typeface="Verdana" panose="020B0604030504040204" pitchFamily="34" charset="0"/>
              <a:ea typeface="Verdana" panose="020B0604030504040204" pitchFamily="34" charset="0"/>
              <a:cs typeface="Arial Unicode MS" panose="020B0604020202020204" pitchFamily="34" charset="-128"/>
            </a:endParaRPr>
          </a:p>
          <a:p>
            <a:pPr marL="285750" indent="-285750">
              <a:buFont typeface="Wingdings" panose="05000000000000000000" pitchFamily="2" charset="2"/>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Garantir une implication active, efficace et pérenne des citoyens dans la gestion des initiatives DSSR aux niveaux national, régional, préfectoral et local au Mali, en Guinée, au Burkina Faso et au Niger.</a:t>
            </a:r>
          </a:p>
        </p:txBody>
      </p:sp>
    </p:spTree>
    <p:extLst>
      <p:ext uri="{BB962C8B-B14F-4D97-AF65-F5344CB8AC3E}">
        <p14:creationId xmlns:p14="http://schemas.microsoft.com/office/powerpoint/2010/main" val="106689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251520" y="1412776"/>
            <a:ext cx="8496944" cy="5170646"/>
          </a:xfrm>
          <a:prstGeom prst="rect">
            <a:avLst/>
          </a:prstGeom>
          <a:noFill/>
        </p:spPr>
        <p:txBody>
          <a:bodyPr wrap="square" rtlCol="0">
            <a:spAutoFit/>
          </a:bodyPr>
          <a:lstStyle/>
          <a:p>
            <a:pPr lvl="1"/>
            <a:r>
              <a:rPr lang="en-US" sz="2400" b="1" dirty="0" err="1">
                <a:solidFill>
                  <a:srgbClr val="FF0000"/>
                </a:solidFill>
                <a:latin typeface="Verdana" panose="020B0604030504040204" pitchFamily="34" charset="0"/>
                <a:ea typeface="Verdana" panose="020B0604030504040204" pitchFamily="34" charset="0"/>
                <a:cs typeface="Arial Unicode MS" panose="020B0604020202020204" pitchFamily="34" charset="-128"/>
              </a:rPr>
              <a:t>Objectifs</a:t>
            </a:r>
            <a:r>
              <a:rPr lang="en-US" sz="2400" b="1" dirty="0">
                <a:latin typeface="Verdana" panose="020B0604030504040204" pitchFamily="34" charset="0"/>
                <a:ea typeface="Verdana" panose="020B0604030504040204" pitchFamily="34" charset="0"/>
                <a:cs typeface="Arial Unicode MS" panose="020B0604020202020204" pitchFamily="34" charset="-128"/>
              </a:rPr>
              <a:t> </a:t>
            </a:r>
          </a:p>
          <a:p>
            <a:pPr lvl="1"/>
            <a:endParaRPr lang="fr-FR" sz="1600" b="1" dirty="0"/>
          </a:p>
          <a:p>
            <a:pPr marL="285750" lvl="0" indent="-285750">
              <a:buFont typeface="Arial" panose="020B0604020202020204" pitchFamily="34" charset="0"/>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Se familiariser avec l’engagement citoyen et ses concepts</a:t>
            </a:r>
          </a:p>
          <a:p>
            <a:pPr marL="285750" lvl="0" indent="-285750">
              <a:buFont typeface="Arial" panose="020B0604020202020204" pitchFamily="34" charset="0"/>
              <a:buChar char="•"/>
            </a:pPr>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marL="285750" lvl="0" indent="-285750">
              <a:buFont typeface="Arial" panose="020B0604020202020204" pitchFamily="34" charset="0"/>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Comprendre le spectre de la participation citoyenne et son importance pour le secteur DSSR</a:t>
            </a:r>
          </a:p>
          <a:p>
            <a:pPr marL="285750" lvl="0" indent="-285750">
              <a:buFont typeface="Arial" panose="020B0604020202020204" pitchFamily="34" charset="0"/>
              <a:buChar char="•"/>
            </a:pPr>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marL="285750" lvl="0" indent="-285750">
              <a:buFont typeface="Arial" panose="020B0604020202020204" pitchFamily="34" charset="0"/>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Connaître les principes directeurs de l’EC et leurs applications au secteur DSSR </a:t>
            </a:r>
          </a:p>
          <a:p>
            <a:pPr marL="285750" lvl="0" indent="-285750">
              <a:buFont typeface="Arial" panose="020B0604020202020204" pitchFamily="34" charset="0"/>
              <a:buChar char="•"/>
            </a:pPr>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marL="285750" lvl="0" indent="-285750">
              <a:buFont typeface="Arial" panose="020B0604020202020204" pitchFamily="34" charset="0"/>
              <a:buChar char="•"/>
            </a:pPr>
            <a:r>
              <a:rPr lang="fr-ML" sz="2400" b="1" dirty="0">
                <a:latin typeface="Verdana" panose="020B0604030504040204" pitchFamily="34" charset="0"/>
                <a:ea typeface="Verdana" panose="020B0604030504040204" pitchFamily="34" charset="0"/>
                <a:cs typeface="Arial Unicode MS" panose="020B0604020202020204" pitchFamily="34" charset="-128"/>
              </a:rPr>
              <a:t>Maîtriser l’exploitation et évaluer la pertinence des MEC dans le cycle de la gestion des programmes et projets DSSR.</a:t>
            </a:r>
            <a:endParaRPr lang="fr-FR" sz="2400" b="1" dirty="0">
              <a:latin typeface="Verdana" panose="020B0604030504040204" pitchFamily="34" charset="0"/>
              <a:ea typeface="Verdana" panose="020B0604030504040204" pitchFamily="34" charset="0"/>
              <a:cs typeface="Arial Unicode MS" panose="020B0604020202020204" pitchFamily="34" charset="-128"/>
            </a:endParaRPr>
          </a:p>
        </p:txBody>
      </p:sp>
    </p:spTree>
    <p:extLst>
      <p:ext uri="{BB962C8B-B14F-4D97-AF65-F5344CB8AC3E}">
        <p14:creationId xmlns:p14="http://schemas.microsoft.com/office/powerpoint/2010/main" val="198501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453868" y="1412776"/>
            <a:ext cx="8208912" cy="4955203"/>
          </a:xfrm>
          <a:prstGeom prst="rect">
            <a:avLst/>
          </a:prstGeom>
          <a:noFill/>
        </p:spPr>
        <p:txBody>
          <a:bodyPr wrap="square" rtlCol="0">
            <a:spAutoFit/>
          </a:bodyPr>
          <a:lstStyle/>
          <a:p>
            <a:pPr lvl="1" algn="just"/>
            <a:r>
              <a:rPr lang="en-US" sz="3200" b="1" dirty="0" err="1">
                <a:solidFill>
                  <a:srgbClr val="FF0000"/>
                </a:solidFill>
              </a:rPr>
              <a:t>Méthodologie</a:t>
            </a:r>
            <a:endParaRPr lang="fr-FR" sz="3600" b="1" dirty="0">
              <a:solidFill>
                <a:srgbClr val="FF0000"/>
              </a:solidFill>
            </a:endParaRPr>
          </a:p>
          <a:p>
            <a:pPr algn="just"/>
            <a:r>
              <a:rPr lang="fr-ML" sz="2000" dirty="0"/>
              <a:t> </a:t>
            </a:r>
            <a:endParaRPr lang="fr-FR" dirty="0"/>
          </a:p>
          <a:p>
            <a:pPr lvl="0"/>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Phase 1 : </a:t>
            </a:r>
            <a:r>
              <a:rPr lang="fr-ML" sz="2400" b="1" dirty="0">
                <a:latin typeface="Verdana" panose="020B0604030504040204" pitchFamily="34" charset="0"/>
                <a:ea typeface="Verdana" panose="020B0604030504040204" pitchFamily="34" charset="0"/>
                <a:cs typeface="Arial Unicode MS" panose="020B0604020202020204" pitchFamily="34" charset="-128"/>
              </a:rPr>
              <a:t>Recrutement d’un consultant</a:t>
            </a:r>
          </a:p>
          <a:p>
            <a:pPr lvl="0"/>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lvl="0"/>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Phase 2 : </a:t>
            </a:r>
            <a:r>
              <a:rPr lang="fr-ML" sz="2400" b="1" dirty="0">
                <a:latin typeface="Verdana" panose="020B0604030504040204" pitchFamily="34" charset="0"/>
                <a:ea typeface="Verdana" panose="020B0604030504040204" pitchFamily="34" charset="0"/>
                <a:cs typeface="Arial Unicode MS" panose="020B0604020202020204" pitchFamily="34" charset="-128"/>
              </a:rPr>
              <a:t>Recherche documentaire et échanges avec les parties prenantes clefs du secteur DSSR</a:t>
            </a:r>
          </a:p>
          <a:p>
            <a:pPr lvl="0"/>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lvl="0"/>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Phase 3 : </a:t>
            </a:r>
            <a:r>
              <a:rPr lang="fr-ML" sz="2400" b="1" dirty="0">
                <a:latin typeface="Verdana" panose="020B0604030504040204" pitchFamily="34" charset="0"/>
                <a:ea typeface="Verdana" panose="020B0604030504040204" pitchFamily="34" charset="0"/>
                <a:cs typeface="Arial Unicode MS" panose="020B0604020202020204" pitchFamily="34" charset="-128"/>
              </a:rPr>
              <a:t>Prise en compte des recommandations des études menées dans le cadre du projet par </a:t>
            </a:r>
            <a:r>
              <a:rPr lang="fr-ML" sz="2400" b="1" dirty="0" err="1">
                <a:latin typeface="Verdana" panose="020B0604030504040204" pitchFamily="34" charset="0"/>
                <a:ea typeface="Verdana" panose="020B0604030504040204" pitchFamily="34" charset="0"/>
                <a:cs typeface="Arial Unicode MS" panose="020B0604020202020204" pitchFamily="34" charset="-128"/>
              </a:rPr>
              <a:t>Ebenezer</a:t>
            </a:r>
            <a:r>
              <a:rPr lang="fr-ML" sz="2400" b="1" dirty="0">
                <a:latin typeface="Verdana" panose="020B0604030504040204" pitchFamily="34" charset="0"/>
                <a:ea typeface="Verdana" panose="020B0604030504040204" pitchFamily="34" charset="0"/>
                <a:cs typeface="Arial Unicode MS" panose="020B0604020202020204" pitchFamily="34" charset="-128"/>
              </a:rPr>
              <a:t> International</a:t>
            </a:r>
          </a:p>
          <a:p>
            <a:pPr lvl="0"/>
            <a:endParaRPr lang="fr-FR" sz="1600" b="1" dirty="0">
              <a:latin typeface="Verdana" panose="020B0604030504040204" pitchFamily="34" charset="0"/>
              <a:ea typeface="Verdana" panose="020B0604030504040204" pitchFamily="34" charset="0"/>
              <a:cs typeface="Arial Unicode MS" panose="020B0604020202020204" pitchFamily="34" charset="-128"/>
            </a:endParaRPr>
          </a:p>
          <a:p>
            <a:pPr lvl="0"/>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Phase 4  : </a:t>
            </a:r>
            <a:r>
              <a:rPr lang="fr-ML" sz="2400" b="1" dirty="0">
                <a:latin typeface="Verdana" panose="020B0604030504040204" pitchFamily="34" charset="0"/>
                <a:ea typeface="Verdana" panose="020B0604030504040204" pitchFamily="34" charset="0"/>
                <a:cs typeface="Arial Unicode MS" panose="020B0604020202020204" pitchFamily="34" charset="-128"/>
              </a:rPr>
              <a:t>Prise en compte des commentaires et suggestions dans la version finale.</a:t>
            </a:r>
            <a:endParaRPr lang="fr-FR" sz="2400" b="1" dirty="0">
              <a:latin typeface="Verdana" panose="020B0604030504040204" pitchFamily="34" charset="0"/>
              <a:ea typeface="Verdana" panose="020B0604030504040204" pitchFamily="34" charset="0"/>
              <a:cs typeface="Arial Unicode MS" panose="020B0604020202020204" pitchFamily="34" charset="-128"/>
            </a:endParaRPr>
          </a:p>
        </p:txBody>
      </p:sp>
    </p:spTree>
    <p:extLst>
      <p:ext uri="{BB962C8B-B14F-4D97-AF65-F5344CB8AC3E}">
        <p14:creationId xmlns:p14="http://schemas.microsoft.com/office/powerpoint/2010/main" val="53463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32677" y="1412776"/>
            <a:ext cx="8208912" cy="5078313"/>
          </a:xfrm>
          <a:prstGeom prst="rect">
            <a:avLst/>
          </a:prstGeom>
          <a:noFill/>
        </p:spPr>
        <p:txBody>
          <a:bodyPr wrap="square" rtlCol="0">
            <a:spAutoFit/>
          </a:bodyPr>
          <a:lstStyle/>
          <a:p>
            <a:pPr lvl="1"/>
            <a:r>
              <a:rPr lang="fr-FR" sz="3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Contenu du module</a:t>
            </a:r>
          </a:p>
          <a:p>
            <a:pPr algn="just"/>
            <a:endParaRPr lang="fr-FR"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Section 1: </a:t>
            </a:r>
            <a:r>
              <a:rPr lang="fr-ML" sz="2400" b="1" dirty="0">
                <a:latin typeface="Verdana" panose="020B0604030504040204" pitchFamily="34" charset="0"/>
                <a:ea typeface="Verdana" panose="020B0604030504040204" pitchFamily="34" charset="0"/>
                <a:cs typeface="Arial Unicode MS" panose="020B0604020202020204" pitchFamily="34" charset="-128"/>
              </a:rPr>
              <a:t>Définition des termes et concepts</a:t>
            </a:r>
          </a:p>
          <a:p>
            <a:pPr lvl="0"/>
            <a:endParaRPr lang="fr-FR" sz="1400" b="1" dirty="0">
              <a:latin typeface="Verdana" panose="020B0604030504040204" pitchFamily="34" charset="0"/>
              <a:ea typeface="Verdana" panose="020B0604030504040204" pitchFamily="34" charset="0"/>
              <a:cs typeface="Arial Unicode MS" panose="020B0604020202020204" pitchFamily="34" charset="-128"/>
            </a:endParaRPr>
          </a:p>
          <a:p>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Section 2: </a:t>
            </a:r>
            <a:r>
              <a:rPr lang="fr-ML" sz="2400" b="1" dirty="0">
                <a:latin typeface="Verdana" panose="020B0604030504040204" pitchFamily="34" charset="0"/>
                <a:ea typeface="Verdana" panose="020B0604030504040204" pitchFamily="34" charset="0"/>
                <a:cs typeface="Arial Unicode MS" panose="020B0604020202020204" pitchFamily="34" charset="-128"/>
              </a:rPr>
              <a:t>Le spectre de la participation citoyenne</a:t>
            </a:r>
          </a:p>
          <a:p>
            <a:endParaRPr lang="fr-FR" sz="1400" b="1" dirty="0">
              <a:latin typeface="Verdana" panose="020B0604030504040204" pitchFamily="34" charset="0"/>
              <a:ea typeface="Verdana" panose="020B0604030504040204" pitchFamily="34" charset="0"/>
              <a:cs typeface="Arial Unicode MS" panose="020B0604020202020204" pitchFamily="34" charset="-128"/>
            </a:endParaRPr>
          </a:p>
          <a:p>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Section 3: </a:t>
            </a:r>
            <a:r>
              <a:rPr lang="fr-ML" sz="2400" b="1" dirty="0">
                <a:latin typeface="Verdana" panose="020B0604030504040204" pitchFamily="34" charset="0"/>
                <a:ea typeface="Verdana" panose="020B0604030504040204" pitchFamily="34" charset="0"/>
                <a:cs typeface="Arial Unicode MS" panose="020B0604020202020204" pitchFamily="34" charset="-128"/>
              </a:rPr>
              <a:t>Les principes directeurs de l’Engagement Citoyen</a:t>
            </a:r>
          </a:p>
          <a:p>
            <a:endParaRPr lang="fr-FR" sz="1400" b="1" dirty="0">
              <a:latin typeface="Verdana" panose="020B0604030504040204" pitchFamily="34" charset="0"/>
              <a:ea typeface="Verdana" panose="020B0604030504040204" pitchFamily="34" charset="0"/>
              <a:cs typeface="Arial Unicode MS" panose="020B0604020202020204" pitchFamily="34" charset="-128"/>
            </a:endParaRPr>
          </a:p>
          <a:p>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Section 4: </a:t>
            </a:r>
            <a:r>
              <a:rPr lang="fr-ML" sz="2400" b="1" dirty="0">
                <a:latin typeface="Verdana" panose="020B0604030504040204" pitchFamily="34" charset="0"/>
                <a:ea typeface="Verdana" panose="020B0604030504040204" pitchFamily="34" charset="0"/>
                <a:cs typeface="Arial Unicode MS" panose="020B0604020202020204" pitchFamily="34" charset="-128"/>
              </a:rPr>
              <a:t>Les mécanismes d’engagement citoyen et leurs applications au secteur DSSR</a:t>
            </a:r>
          </a:p>
          <a:p>
            <a:endParaRPr lang="fr-FR" sz="1400" b="1" dirty="0">
              <a:latin typeface="Verdana" panose="020B0604030504040204" pitchFamily="34" charset="0"/>
              <a:ea typeface="Verdana" panose="020B0604030504040204" pitchFamily="34" charset="0"/>
              <a:cs typeface="Arial Unicode MS" panose="020B0604020202020204" pitchFamily="34" charset="-128"/>
            </a:endParaRPr>
          </a:p>
          <a:p>
            <a:r>
              <a:rPr lang="fr-ML" sz="2400" b="1" dirty="0">
                <a:solidFill>
                  <a:srgbClr val="7030A0"/>
                </a:solidFill>
                <a:latin typeface="Verdana" panose="020B0604030504040204" pitchFamily="34" charset="0"/>
                <a:ea typeface="Verdana" panose="020B0604030504040204" pitchFamily="34" charset="0"/>
                <a:cs typeface="Arial Unicode MS" panose="020B0604020202020204" pitchFamily="34" charset="-128"/>
              </a:rPr>
              <a:t>Section 5: </a:t>
            </a:r>
            <a:r>
              <a:rPr lang="fr-ML" sz="2400" b="1" dirty="0">
                <a:latin typeface="Verdana" panose="020B0604030504040204" pitchFamily="34" charset="0"/>
                <a:ea typeface="Verdana" panose="020B0604030504040204" pitchFamily="34" charset="0"/>
                <a:cs typeface="Arial Unicode MS" panose="020B0604020202020204" pitchFamily="34" charset="-128"/>
              </a:rPr>
              <a:t>Evaluation de la pertinence des initiatives d’engagement citoyen</a:t>
            </a:r>
            <a:endParaRPr lang="fr-FR" sz="2000" b="1" dirty="0">
              <a:latin typeface="Verdana" panose="020B0604030504040204" pitchFamily="34" charset="0"/>
              <a:ea typeface="Verdana" panose="020B0604030504040204" pitchFamily="34" charset="0"/>
              <a:cs typeface="Arial Unicode MS" panose="020B0604020202020204" pitchFamily="34" charset="-128"/>
            </a:endParaRPr>
          </a:p>
        </p:txBody>
      </p:sp>
    </p:spTree>
    <p:extLst>
      <p:ext uri="{BB962C8B-B14F-4D97-AF65-F5344CB8AC3E}">
        <p14:creationId xmlns:p14="http://schemas.microsoft.com/office/powerpoint/2010/main" val="64699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0" name="Text Box 4"/>
          <p:cNvSpPr txBox="1">
            <a:spLocks noChangeArrowheads="1"/>
          </p:cNvSpPr>
          <p:nvPr/>
        </p:nvSpPr>
        <p:spPr bwMode="auto">
          <a:xfrm>
            <a:off x="609600" y="1431181"/>
            <a:ext cx="7924800" cy="707886"/>
          </a:xfrm>
          <a:prstGeom prst="rect">
            <a:avLst/>
          </a:prstGeom>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spcBef>
                <a:spcPct val="50000"/>
              </a:spcBef>
              <a:defRPr/>
            </a:pPr>
            <a:r>
              <a:rPr lang="en-US" sz="40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PRÉSENTATEUR</a:t>
            </a:r>
          </a:p>
        </p:txBody>
      </p:sp>
      <p:sp>
        <p:nvSpPr>
          <p:cNvPr id="11" name="Text Box 9"/>
          <p:cNvSpPr txBox="1">
            <a:spLocks noChangeArrowheads="1"/>
          </p:cNvSpPr>
          <p:nvPr/>
        </p:nvSpPr>
        <p:spPr bwMode="auto">
          <a:xfrm>
            <a:off x="0" y="5120605"/>
            <a:ext cx="9144000" cy="1692771"/>
          </a:xfrm>
          <a:prstGeom prst="rect">
            <a:avLst/>
          </a:prstGeom>
          <a:ln>
            <a:noFill/>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spcBef>
                <a:spcPct val="25000"/>
              </a:spcBef>
              <a:defRPr/>
            </a:pPr>
            <a:r>
              <a:rPr lang="en-US"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Dr. Alphonse </a:t>
            </a:r>
            <a:r>
              <a:rPr lang="en-US" sz="2400"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Vohou</a:t>
            </a:r>
            <a:r>
              <a:rPr lang="en-US" sz="24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 </a:t>
            </a:r>
            <a:r>
              <a:rPr lang="en-US" sz="2400"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Verdana" pitchFamily="34" charset="0"/>
                <a:ea typeface="Verdana" pitchFamily="34" charset="0"/>
                <a:cs typeface="Verdana" pitchFamily="34" charset="0"/>
              </a:rPr>
              <a:t>SAKOUVOGUI</a:t>
            </a:r>
          </a:p>
          <a:p>
            <a:pPr algn="ctr" eaLnBrk="1" hangingPunct="1">
              <a:spcBef>
                <a:spcPct val="25000"/>
              </a:spcBef>
              <a:defRPr/>
            </a:pP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Médecin</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a:t>
            </a: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Planificateur</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et </a:t>
            </a: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Gestionnaire</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des </a:t>
            </a: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Programmes</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a:t>
            </a: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Projets</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a:t>
            </a:r>
          </a:p>
          <a:p>
            <a:pPr algn="ctr" eaLnBrk="1" hangingPunct="1">
              <a:spcBef>
                <a:spcPct val="25000"/>
              </a:spcBef>
              <a:defRPr/>
            </a:pP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République</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de </a:t>
            </a:r>
            <a:r>
              <a:rPr lang="en-US" sz="1600"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Guinée</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-Conakry </a:t>
            </a:r>
          </a:p>
          <a:p>
            <a:pPr algn="ctr" eaLnBrk="1" hangingPunct="1">
              <a:spcBef>
                <a:spcPct val="25000"/>
              </a:spcBef>
              <a:defRPr/>
            </a:pP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Tel: +224 621251115</a:t>
            </a:r>
          </a:p>
          <a:p>
            <a:pPr algn="ctr" eaLnBrk="1" hangingPunct="1">
              <a:spcBef>
                <a:spcPct val="25000"/>
              </a:spcBef>
              <a:defRPr/>
            </a:pP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Email: </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hlinkClick r:id="rId7"/>
              </a:rPr>
              <a:t>vsakou2013@gmail.com</a:t>
            </a:r>
            <a:r>
              <a:rPr lang="en-US" sz="1600"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rPr>
              <a:t>  </a:t>
            </a:r>
            <a:endParaRPr lang="en-US" sz="16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Sylfaen" panose="010A0502050306030303" pitchFamily="18" charset="0"/>
              <a:ea typeface="Verdana" pitchFamily="34" charset="0"/>
              <a:cs typeface="Verdana" pitchFamily="34" charset="0"/>
            </a:endParaRPr>
          </a:p>
        </p:txBody>
      </p:sp>
      <p:pic>
        <p:nvPicPr>
          <p:cNvPr id="12" name="Image 11">
            <a:extLst>
              <a:ext uri="{FF2B5EF4-FFF2-40B4-BE49-F238E27FC236}">
                <a16:creationId xmlns:a16="http://schemas.microsoft.com/office/drawing/2014/main" xmlns="" id="{4E2AA0DC-A9B7-45AA-A710-FD5B07F7CF1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23401" t="21161" r="14445" b="28435"/>
          <a:stretch/>
        </p:blipFill>
        <p:spPr>
          <a:xfrm>
            <a:off x="3219933" y="2204864"/>
            <a:ext cx="2704134" cy="2923857"/>
          </a:xfrm>
          <a:prstGeom prst="rect">
            <a:avLst/>
          </a:prstGeom>
        </p:spPr>
      </p:pic>
    </p:spTree>
    <p:extLst>
      <p:ext uri="{BB962C8B-B14F-4D97-AF65-F5344CB8AC3E}">
        <p14:creationId xmlns:p14="http://schemas.microsoft.com/office/powerpoint/2010/main" val="1690406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9" name="Title 1"/>
          <p:cNvSpPr txBox="1">
            <a:spLocks/>
          </p:cNvSpPr>
          <p:nvPr/>
        </p:nvSpPr>
        <p:spPr bwMode="auto">
          <a:xfrm>
            <a:off x="4427984" y="2780928"/>
            <a:ext cx="4644008" cy="2736304"/>
          </a:xfrm>
          <a:prstGeom prst="rect">
            <a:avLst/>
          </a:prstGeom>
          <a:ln>
            <a:noFill/>
            <a:headEnd/>
            <a:tailEnd/>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nchor="ctr">
            <a:noAutofit/>
          </a:bodyPr>
          <a:lstStyle/>
          <a:p>
            <a:pPr lvl="0"/>
            <a:r>
              <a:rPr lang="fr-FR" sz="3200" b="1" dirty="0">
                <a:ln w="12700">
                  <a:solidFill>
                    <a:srgbClr val="FF0000"/>
                  </a:solidFill>
                  <a:prstDash val="solid"/>
                </a:ln>
                <a:solidFill>
                  <a:srgbClr val="0070C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MODULE 1:</a:t>
            </a:r>
          </a:p>
          <a:p>
            <a:pPr lvl="0"/>
            <a:endParaRPr lang="fr-FR" sz="1600" dirty="0">
              <a:ln w="12700">
                <a:solidFill>
                  <a:srgbClr val="FF0000"/>
                </a:solidFill>
                <a:prstDash val="solid"/>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lvl="0"/>
            <a:r>
              <a:rPr lang="fr-FR" sz="3200" dirty="0">
                <a:ln w="12700">
                  <a:solidFill>
                    <a:srgbClr val="FF0000"/>
                  </a:solidFill>
                  <a:prstDash val="solid"/>
                </a:ln>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Mécanismes d’Engagement Citoyen pour Promouvoir la Performance en Matière de Politiques et de Pratiques DSSR</a:t>
            </a:r>
          </a:p>
        </p:txBody>
      </p:sp>
      <p:sp>
        <p:nvSpPr>
          <p:cNvPr id="2" name="Rectangle 1"/>
          <p:cNvSpPr/>
          <p:nvPr/>
        </p:nvSpPr>
        <p:spPr>
          <a:xfrm>
            <a:off x="827584" y="1452344"/>
            <a:ext cx="7560840" cy="369332"/>
          </a:xfrm>
          <a:prstGeom prst="rect">
            <a:avLst/>
          </a:prstGeom>
        </p:spPr>
        <p:txBody>
          <a:bodyPr wrap="square">
            <a:spAutoFit/>
          </a:bodyPr>
          <a:lstStyle/>
          <a:p>
            <a:pPr algn="just"/>
            <a:r>
              <a:rPr lang="fr-ML"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BOITE À OUTILS</a:t>
            </a:r>
            <a:r>
              <a:rPr lang="fr-FR"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 </a:t>
            </a:r>
            <a:r>
              <a:rPr lang="fr-ML"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rPr>
              <a:t>DU GESTIONNAIRE  DE PROGRAMME DSSR</a:t>
            </a:r>
            <a:endParaRPr lang="fr-ML" sz="1600" dirty="0">
              <a:ln w="12700">
                <a:solidFill>
                  <a:schemeClr val="tx2">
                    <a:satMod val="155000"/>
                  </a:schemeClr>
                </a:solidFill>
                <a:prstDash val="solid"/>
              </a:ln>
              <a:solidFill>
                <a:srgbClr val="002060"/>
              </a:solidFill>
              <a:latin typeface="Verdana" pitchFamily="34" charset="0"/>
              <a:ea typeface="Verdana" pitchFamily="34" charset="0"/>
              <a:cs typeface="Verdana" pitchFamily="34" charset="0"/>
            </a:endParaRPr>
          </a:p>
        </p:txBody>
      </p:sp>
      <p:pic>
        <p:nvPicPr>
          <p:cNvPr id="10" name="Image 9" descr="Module 1 - Mécanismes d'engagement citoyen pour promouvoir la performance des DSSR [Mode de compatibilité] - Microsoft Word"/>
          <p:cNvPicPr>
            <a:picLocks noChangeAspect="1"/>
          </p:cNvPicPr>
          <p:nvPr/>
        </p:nvPicPr>
        <p:blipFill rotWithShape="1">
          <a:blip r:embed="rId7">
            <a:extLst>
              <a:ext uri="{28A0092B-C50C-407E-A947-70E740481C1C}">
                <a14:useLocalDpi xmlns:a14="http://schemas.microsoft.com/office/drawing/2010/main" val="0"/>
              </a:ext>
            </a:extLst>
          </a:blip>
          <a:srcRect l="37539" t="25133" r="36752" b="16499"/>
          <a:stretch/>
        </p:blipFill>
        <p:spPr>
          <a:xfrm>
            <a:off x="467544" y="1988841"/>
            <a:ext cx="3829517" cy="46805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73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287849" y="1519619"/>
            <a:ext cx="8676639" cy="4770537"/>
          </a:xfrm>
          <a:prstGeom prst="rect">
            <a:avLst/>
          </a:prstGeom>
          <a:noFill/>
        </p:spPr>
        <p:txBody>
          <a:bodyPr wrap="square" rtlCol="0">
            <a:spAutoFit/>
          </a:bodyPr>
          <a:lstStyle/>
          <a:p>
            <a:pPr marL="0" lvl="1"/>
            <a:r>
              <a:rPr lang="en-US" sz="2600" b="1" dirty="0" err="1">
                <a:solidFill>
                  <a:srgbClr val="FF0000"/>
                </a:solidFill>
                <a:latin typeface="Verdana" panose="020B0604030504040204" pitchFamily="34" charset="0"/>
                <a:ea typeface="Verdana" panose="020B0604030504040204" pitchFamily="34" charset="0"/>
              </a:rPr>
              <a:t>Contexte</a:t>
            </a:r>
            <a:r>
              <a:rPr lang="en-US" sz="2600" b="1" dirty="0">
                <a:solidFill>
                  <a:srgbClr val="FF0000"/>
                </a:solidFill>
                <a:latin typeface="Verdana" panose="020B0604030504040204" pitchFamily="34" charset="0"/>
                <a:ea typeface="Verdana" panose="020B0604030504040204" pitchFamily="34" charset="0"/>
              </a:rPr>
              <a:t> du </a:t>
            </a:r>
            <a:r>
              <a:rPr lang="en-US" sz="2600" b="1" dirty="0" err="1">
                <a:solidFill>
                  <a:srgbClr val="FF0000"/>
                </a:solidFill>
                <a:latin typeface="Verdana" panose="020B0604030504040204" pitchFamily="34" charset="0"/>
                <a:ea typeface="Verdana" panose="020B0604030504040204" pitchFamily="34" charset="0"/>
              </a:rPr>
              <a:t>Projet</a:t>
            </a:r>
            <a:endParaRPr lang="en-US" sz="2600" b="1" dirty="0">
              <a:solidFill>
                <a:srgbClr val="FF0000"/>
              </a:solidFill>
              <a:latin typeface="Verdana" panose="020B0604030504040204" pitchFamily="34" charset="0"/>
              <a:ea typeface="Verdana" panose="020B0604030504040204" pitchFamily="34" charset="0"/>
            </a:endParaRPr>
          </a:p>
          <a:p>
            <a:pPr marL="0" lvl="1"/>
            <a:endParaRPr lang="fr-FR" b="1" dirty="0">
              <a:latin typeface="Verdana" panose="020B0604030504040204" pitchFamily="34" charset="0"/>
              <a:ea typeface="Verdana" panose="020B0604030504040204" pitchFamily="34" charset="0"/>
            </a:endParaRPr>
          </a:p>
          <a:p>
            <a:r>
              <a:rPr lang="fr-ML" sz="2000" b="1" dirty="0">
                <a:latin typeface="Verdana" panose="020B0604030504040204" pitchFamily="34" charset="0"/>
                <a:ea typeface="Verdana" panose="020B0604030504040204" pitchFamily="34" charset="0"/>
              </a:rPr>
              <a:t>Défis liés aux DSSR en Afrique de l’Ouest:</a:t>
            </a:r>
          </a:p>
          <a:p>
            <a:endParaRPr lang="fr-ML" sz="2000" b="1"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fr-ML" sz="2000" b="1" dirty="0">
                <a:latin typeface="Verdana" panose="020B0604030504040204" pitchFamily="34" charset="0"/>
                <a:ea typeface="Verdana" panose="020B0604030504040204" pitchFamily="34" charset="0"/>
              </a:rPr>
              <a:t>difficultés dans l’</a:t>
            </a:r>
            <a:r>
              <a:rPr lang="fr-ML" sz="2000" b="1" dirty="0" err="1">
                <a:latin typeface="Verdana" panose="020B0604030504040204" pitchFamily="34" charset="0"/>
                <a:ea typeface="Verdana" panose="020B0604030504040204" pitchFamily="34" charset="0"/>
              </a:rPr>
              <a:t>interprêtation</a:t>
            </a:r>
            <a:r>
              <a:rPr lang="fr-ML" sz="2000" b="1" dirty="0">
                <a:latin typeface="Verdana" panose="020B0604030504040204" pitchFamily="34" charset="0"/>
                <a:ea typeface="Verdana" panose="020B0604030504040204" pitchFamily="34" charset="0"/>
              </a:rPr>
              <a:t> et l’application des textes</a:t>
            </a:r>
          </a:p>
          <a:p>
            <a:endParaRPr lang="fr-ML" sz="2000" b="1"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fr-ML" sz="2000" b="1" dirty="0">
                <a:latin typeface="Verdana" panose="020B0604030504040204" pitchFamily="34" charset="0"/>
                <a:ea typeface="Verdana" panose="020B0604030504040204" pitchFamily="34" charset="0"/>
              </a:rPr>
              <a:t>persistance des violations des droits et des obstacles médicaux</a:t>
            </a:r>
          </a:p>
          <a:p>
            <a:endParaRPr lang="fr-ML" sz="2000" b="1"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fr-ML" sz="2000" b="1" dirty="0">
                <a:latin typeface="Verdana" panose="020B0604030504040204" pitchFamily="34" charset="0"/>
                <a:ea typeface="Verdana" panose="020B0604030504040204" pitchFamily="34" charset="0"/>
              </a:rPr>
              <a:t>inefficacité des droits</a:t>
            </a:r>
          </a:p>
          <a:p>
            <a:endParaRPr lang="fr-ML" sz="2000" b="1"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fr-ML" sz="2000" b="1" dirty="0">
                <a:latin typeface="Verdana" panose="020B0604030504040204" pitchFamily="34" charset="0"/>
                <a:ea typeface="Verdana" panose="020B0604030504040204" pitchFamily="34" charset="0"/>
              </a:rPr>
              <a:t>limites des fonds alloués au secteur de la santé</a:t>
            </a:r>
          </a:p>
          <a:p>
            <a:endParaRPr lang="fr-ML" sz="2000" b="1" dirty="0">
              <a:latin typeface="Verdana" panose="020B0604030504040204" pitchFamily="34" charset="0"/>
              <a:ea typeface="Verdana" panose="020B0604030504040204" pitchFamily="34" charset="0"/>
            </a:endParaRPr>
          </a:p>
          <a:p>
            <a:pPr marL="457200" indent="-457200">
              <a:buFont typeface="Arial" panose="020B0604020202020204" pitchFamily="34" charset="0"/>
              <a:buChar char="•"/>
            </a:pPr>
            <a:r>
              <a:rPr lang="fr-ML" sz="2000" b="1" dirty="0">
                <a:latin typeface="Verdana" panose="020B0604030504040204" pitchFamily="34" charset="0"/>
                <a:ea typeface="Verdana" panose="020B0604030504040204" pitchFamily="34" charset="0"/>
              </a:rPr>
              <a:t>absence de normes harmonisées en matière de DSSR</a:t>
            </a:r>
            <a:endParaRPr lang="fr-FR"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282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3528" y="1565786"/>
            <a:ext cx="8496944" cy="4816703"/>
          </a:xfrm>
          <a:prstGeom prst="rect">
            <a:avLst/>
          </a:prstGeom>
          <a:noFill/>
        </p:spPr>
        <p:txBody>
          <a:bodyPr wrap="square" rtlCol="0">
            <a:spAutoFit/>
          </a:bodyPr>
          <a:lstStyle/>
          <a:p>
            <a:pPr algn="just"/>
            <a:r>
              <a:rPr lang="fr-ML" sz="2700" b="1" dirty="0">
                <a:solidFill>
                  <a:srgbClr val="FF0000"/>
                </a:solidFill>
                <a:latin typeface="Verdana" panose="020B0604030504040204" pitchFamily="34" charset="0"/>
                <a:ea typeface="Verdana" panose="020B0604030504040204" pitchFamily="34" charset="0"/>
              </a:rPr>
              <a:t>Consortium de 4 organisations </a:t>
            </a:r>
          </a:p>
          <a:p>
            <a:pPr algn="just"/>
            <a:endParaRPr lang="fr-ML" sz="1600" b="1" dirty="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a:latin typeface="Verdana" panose="020B0604030504040204" pitchFamily="34" charset="0"/>
                <a:ea typeface="Verdana" panose="020B0604030504040204" pitchFamily="34" charset="0"/>
              </a:rPr>
              <a:t>Conseils et Appui pour l’Education à la Base  </a:t>
            </a:r>
          </a:p>
          <a:p>
            <a:pPr algn="just"/>
            <a:endParaRPr lang="fr-ML" sz="1600" b="1" dirty="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a:latin typeface="Verdana" panose="020B0604030504040204" pitchFamily="34" charset="0"/>
                <a:ea typeface="Verdana" panose="020B0604030504040204" pitchFamily="34" charset="0"/>
              </a:rPr>
              <a:t>Coalition des Organisations de la Société Civile pour le repositionnement de la planification familiale en Afrique de l’Ouest francophone</a:t>
            </a:r>
          </a:p>
          <a:p>
            <a:pPr algn="just"/>
            <a:endParaRPr lang="fr-ML" sz="1600" b="1" dirty="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err="1">
                <a:latin typeface="Verdana" panose="020B0604030504040204" pitchFamily="34" charset="0"/>
                <a:ea typeface="Verdana" panose="020B0604030504040204" pitchFamily="34" charset="0"/>
              </a:rPr>
              <a:t>Ebenezer</a:t>
            </a:r>
            <a:r>
              <a:rPr lang="fr-ML" sz="2700" b="1" dirty="0">
                <a:latin typeface="Verdana" panose="020B0604030504040204" pitchFamily="34" charset="0"/>
                <a:ea typeface="Verdana" panose="020B0604030504040204" pitchFamily="34" charset="0"/>
              </a:rPr>
              <a:t> International</a:t>
            </a:r>
          </a:p>
          <a:p>
            <a:pPr algn="just"/>
            <a:endParaRPr lang="fr-ML" sz="1600" b="1" dirty="0">
              <a:latin typeface="Verdana" panose="020B0604030504040204" pitchFamily="34" charset="0"/>
              <a:ea typeface="Verdana" panose="020B0604030504040204" pitchFamily="34" charset="0"/>
            </a:endParaRPr>
          </a:p>
          <a:p>
            <a:pPr marL="457200" indent="-457200" algn="just">
              <a:buFont typeface="Arial" panose="020B0604020202020204" pitchFamily="34" charset="0"/>
              <a:buChar char="•"/>
            </a:pPr>
            <a:r>
              <a:rPr lang="fr-ML" sz="2700" b="1" dirty="0">
                <a:latin typeface="Verdana" panose="020B0604030504040204" pitchFamily="34" charset="0"/>
                <a:ea typeface="Verdana" panose="020B0604030504040204" pitchFamily="34" charset="0"/>
              </a:rPr>
              <a:t>Humanité &amp; Inclusion</a:t>
            </a:r>
          </a:p>
        </p:txBody>
      </p:sp>
    </p:spTree>
    <p:extLst>
      <p:ext uri="{BB962C8B-B14F-4D97-AF65-F5344CB8AC3E}">
        <p14:creationId xmlns:p14="http://schemas.microsoft.com/office/powerpoint/2010/main" val="298989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453868" y="1556792"/>
            <a:ext cx="8208912" cy="2862322"/>
          </a:xfrm>
          <a:prstGeom prst="rect">
            <a:avLst/>
          </a:prstGeom>
          <a:noFill/>
        </p:spPr>
        <p:txBody>
          <a:bodyPr wrap="square" rtlCol="0">
            <a:spAutoFit/>
          </a:bodyPr>
          <a:lstStyle/>
          <a:p>
            <a:pPr lvl="1"/>
            <a:r>
              <a:rPr lang="en-US" sz="3200" b="1" dirty="0">
                <a:solidFill>
                  <a:srgbClr val="FF0000"/>
                </a:solidFill>
                <a:latin typeface="Verdana" panose="020B0604030504040204" pitchFamily="34" charset="0"/>
                <a:ea typeface="Verdana" panose="020B0604030504040204" pitchFamily="34" charset="0"/>
              </a:rPr>
              <a:t>Justification</a:t>
            </a:r>
            <a:endParaRPr lang="fr-FR" sz="3600" b="1" dirty="0">
              <a:solidFill>
                <a:srgbClr val="FF0000"/>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fr-ML" sz="2600" b="1" dirty="0">
                <a:latin typeface="Verdana" panose="020B0604030504040204" pitchFamily="34" charset="0"/>
                <a:ea typeface="Verdana" panose="020B0604030504040204" pitchFamily="34" charset="0"/>
              </a:rPr>
              <a:t>Nécessité de promouvoir l’engagement citoyen parmi les acteurs intervenants pour la promotion des DSSR à travers vingt-sept (27) mécanismes d’engagement citoyens  (MEC)</a:t>
            </a:r>
            <a:endParaRPr lang="fr-FR" sz="2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4613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pic>
        <p:nvPicPr>
          <p:cNvPr id="2" name="Image 1" descr="Module 1 - Mécanismes d'engagement citoyen pour promouvoir la performance des DSSR [Mode de compatibilité] - Microsoft Word"/>
          <p:cNvPicPr>
            <a:picLocks noChangeAspect="1"/>
          </p:cNvPicPr>
          <p:nvPr/>
        </p:nvPicPr>
        <p:blipFill rotWithShape="1">
          <a:blip r:embed="rId7">
            <a:extLst>
              <a:ext uri="{28A0092B-C50C-407E-A947-70E740481C1C}">
                <a14:useLocalDpi xmlns:a14="http://schemas.microsoft.com/office/drawing/2010/main" val="0"/>
              </a:ext>
            </a:extLst>
          </a:blip>
          <a:srcRect l="35825" t="25133" r="35038" b="4653"/>
          <a:stretch/>
        </p:blipFill>
        <p:spPr>
          <a:xfrm>
            <a:off x="5161176" y="1700808"/>
            <a:ext cx="3875320" cy="5027443"/>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a:latin typeface="Verdana" panose="020B0604030504040204" pitchFamily="34" charset="0"/>
                <a:ea typeface="Verdana" panose="020B0604030504040204" pitchFamily="34" charset="0"/>
              </a:rPr>
              <a:t>« La boîte à outils du gestionnaire de programme DSSR » avec 4 modules</a:t>
            </a:r>
            <a:endParaRPr lang="fr-FR" sz="5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254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a:latin typeface="Verdana" panose="020B0604030504040204" pitchFamily="34" charset="0"/>
                <a:ea typeface="Verdana" panose="020B0604030504040204" pitchFamily="34" charset="0"/>
              </a:rPr>
              <a:t>« La boîte à outils du gestionnaire de programme DSSR » avec 4 modules</a:t>
            </a:r>
            <a:endParaRPr lang="fr-FR" sz="5400" b="1" dirty="0">
              <a:latin typeface="Verdana" panose="020B0604030504040204" pitchFamily="34" charset="0"/>
              <a:ea typeface="Verdana" panose="020B0604030504040204" pitchFamily="34" charset="0"/>
            </a:endParaRPr>
          </a:p>
        </p:txBody>
      </p:sp>
      <p:pic>
        <p:nvPicPr>
          <p:cNvPr id="3" name="Image 2" descr="Module 2 - Comprendre et appliquer la programmation basée sur les droits dans le secteur DSSR - Microsoft Word"/>
          <p:cNvPicPr>
            <a:picLocks noChangeAspect="1"/>
          </p:cNvPicPr>
          <p:nvPr/>
        </p:nvPicPr>
        <p:blipFill rotWithShape="1">
          <a:blip r:embed="rId7">
            <a:extLst>
              <a:ext uri="{28A0092B-C50C-407E-A947-70E740481C1C}">
                <a14:useLocalDpi xmlns:a14="http://schemas.microsoft.com/office/drawing/2010/main" val="0"/>
              </a:ext>
            </a:extLst>
          </a:blip>
          <a:srcRect l="24907" t="25850" r="23893" b="9051"/>
          <a:stretch/>
        </p:blipFill>
        <p:spPr>
          <a:xfrm>
            <a:off x="5144910" y="1506042"/>
            <a:ext cx="3747570" cy="5163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376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55146"/>
            <a:ext cx="1414780" cy="664210"/>
          </a:xfrm>
          <a:prstGeom prst="rect">
            <a:avLst/>
          </a:prstGeom>
          <a:noFill/>
          <a:ln>
            <a:noFill/>
          </a:ln>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4067294" y="374184"/>
            <a:ext cx="1080770" cy="765175"/>
          </a:xfrm>
          <a:prstGeom prst="rect">
            <a:avLst/>
          </a:prstGeom>
          <a:noFill/>
          <a:ln>
            <a:noFill/>
          </a:ln>
        </p:spPr>
      </p:pic>
      <p:pic>
        <p:nvPicPr>
          <p:cNvPr id="6" name="Image 5" descr="image00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34179"/>
            <a:ext cx="1537970" cy="805180"/>
          </a:xfrm>
          <a:prstGeom prst="rect">
            <a:avLst/>
          </a:prstGeom>
          <a:noFill/>
          <a:ln>
            <a:noFill/>
          </a:ln>
        </p:spPr>
      </p:pic>
      <p:pic>
        <p:nvPicPr>
          <p:cNvPr id="8" name="Imag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417"/>
            <a:ext cx="1478915" cy="775335"/>
          </a:xfrm>
          <a:prstGeom prst="rect">
            <a:avLst/>
          </a:prstGeom>
          <a:noFill/>
          <a:ln>
            <a:noFill/>
          </a:ln>
        </p:spPr>
      </p:pic>
      <p:pic>
        <p:nvPicPr>
          <p:cNvPr id="13" name="Picture 3">
            <a:extLst>
              <a:ext uri="{FF2B5EF4-FFF2-40B4-BE49-F238E27FC236}">
                <a16:creationId xmlns:a16="http://schemas.microsoft.com/office/drawing/2014/main" xmlns="" id="{6446DF46-437C-4884-B87D-E0D702380A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39552" y="389667"/>
            <a:ext cx="1746448" cy="807085"/>
          </a:xfrm>
          <a:prstGeom prst="rect">
            <a:avLst/>
          </a:prstGeom>
        </p:spPr>
      </p:pic>
      <p:sp>
        <p:nvSpPr>
          <p:cNvPr id="12" name="ZoneTexte 11"/>
          <p:cNvSpPr txBox="1"/>
          <p:nvPr/>
        </p:nvSpPr>
        <p:spPr>
          <a:xfrm>
            <a:off x="321215" y="1338074"/>
            <a:ext cx="8208912" cy="584775"/>
          </a:xfrm>
          <a:prstGeom prst="rect">
            <a:avLst/>
          </a:prstGeom>
          <a:noFill/>
        </p:spPr>
        <p:txBody>
          <a:bodyPr wrap="square" rtlCol="0">
            <a:spAutoFit/>
          </a:bodyPr>
          <a:lstStyle/>
          <a:p>
            <a:pPr lvl="1"/>
            <a:r>
              <a:rPr lang="fr-FR" sz="3200" b="1" dirty="0">
                <a:solidFill>
                  <a:srgbClr val="FF0000"/>
                </a:solidFill>
                <a:latin typeface="Verdana" panose="020B0604030504040204" pitchFamily="34" charset="0"/>
                <a:ea typeface="Verdana" panose="020B0604030504040204" pitchFamily="34" charset="0"/>
              </a:rPr>
              <a:t>Réponse du projet</a:t>
            </a:r>
            <a:endParaRPr lang="fr-FR" sz="3600" b="1" dirty="0">
              <a:solidFill>
                <a:srgbClr val="FF0000"/>
              </a:solidFill>
              <a:latin typeface="Verdana" panose="020B0604030504040204" pitchFamily="34" charset="0"/>
              <a:ea typeface="Verdana" panose="020B0604030504040204" pitchFamily="34" charset="0"/>
            </a:endParaRPr>
          </a:p>
        </p:txBody>
      </p:sp>
      <p:sp>
        <p:nvSpPr>
          <p:cNvPr id="9" name="ZoneTexte 8"/>
          <p:cNvSpPr txBox="1"/>
          <p:nvPr/>
        </p:nvSpPr>
        <p:spPr>
          <a:xfrm>
            <a:off x="539552" y="2996952"/>
            <a:ext cx="4605358" cy="1815882"/>
          </a:xfrm>
          <a:prstGeom prst="rect">
            <a:avLst/>
          </a:prstGeom>
          <a:noFill/>
        </p:spPr>
        <p:txBody>
          <a:bodyPr wrap="square" rtlCol="0">
            <a:spAutoFit/>
          </a:bodyPr>
          <a:lstStyle/>
          <a:p>
            <a:pPr algn="ctr"/>
            <a:r>
              <a:rPr lang="fr-ML" sz="2800" b="1" dirty="0">
                <a:latin typeface="Verdana" panose="020B0604030504040204" pitchFamily="34" charset="0"/>
                <a:ea typeface="Verdana" panose="020B0604030504040204" pitchFamily="34" charset="0"/>
              </a:rPr>
              <a:t>« La boîte à outils du gestionnaire de programme DSSR » avec 4 modules</a:t>
            </a:r>
            <a:endParaRPr lang="fr-FR" sz="5400" b="1" dirty="0">
              <a:latin typeface="Verdana" panose="020B0604030504040204" pitchFamily="34" charset="0"/>
              <a:ea typeface="Verdana" panose="020B0604030504040204" pitchFamily="34" charset="0"/>
            </a:endParaRPr>
          </a:p>
        </p:txBody>
      </p:sp>
      <p:pic>
        <p:nvPicPr>
          <p:cNvPr id="3" name="Image 2" descr="Module 3 - Réseautage et partenariats pour un plaidoyer et un lobbying efficaces DSSR [Mode de compatibilité] - Microsoft Word"/>
          <p:cNvPicPr>
            <a:picLocks noChangeAspect="1"/>
          </p:cNvPicPr>
          <p:nvPr/>
        </p:nvPicPr>
        <p:blipFill rotWithShape="1">
          <a:blip r:embed="rId7">
            <a:extLst>
              <a:ext uri="{28A0092B-C50C-407E-A947-70E740481C1C}">
                <a14:useLocalDpi xmlns:a14="http://schemas.microsoft.com/office/drawing/2010/main" val="0"/>
              </a:ext>
            </a:extLst>
          </a:blip>
          <a:srcRect l="25216" t="25786" r="22964" b="11047"/>
          <a:stretch/>
        </p:blipFill>
        <p:spPr>
          <a:xfrm>
            <a:off x="5144910" y="1628800"/>
            <a:ext cx="3882320" cy="5063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10429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308</Words>
  <Application>Microsoft Office PowerPoint</Application>
  <PresentationFormat>Affichage à l'écran (4:3)</PresentationFormat>
  <Paragraphs>82</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 Unicode MS</vt:lpstr>
      <vt:lpstr>Arial</vt:lpstr>
      <vt:lpstr>Arial Black</vt:lpstr>
      <vt:lpstr>Calibri</vt:lpstr>
      <vt:lpstr>Sylfaen</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Sory Ibrahima MONEKATA</dc:creator>
  <cp:lastModifiedBy>Santos</cp:lastModifiedBy>
  <cp:revision>36</cp:revision>
  <dcterms:created xsi:type="dcterms:W3CDTF">2019-09-21T10:35:26Z</dcterms:created>
  <dcterms:modified xsi:type="dcterms:W3CDTF">2019-10-01T18:14:15Z</dcterms:modified>
</cp:coreProperties>
</file>